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  <p:sldMasterId id="2147483677" r:id="rId3"/>
  </p:sldMasterIdLst>
  <p:notesMasterIdLst>
    <p:notesMasterId r:id="rId40"/>
  </p:notesMasterIdLst>
  <p:handoutMasterIdLst>
    <p:handoutMasterId r:id="rId41"/>
  </p:handoutMasterIdLst>
  <p:sldIdLst>
    <p:sldId id="442" r:id="rId4"/>
    <p:sldId id="269" r:id="rId5"/>
    <p:sldId id="391" r:id="rId6"/>
    <p:sldId id="406" r:id="rId7"/>
    <p:sldId id="10066" r:id="rId8"/>
    <p:sldId id="10068" r:id="rId9"/>
    <p:sldId id="257" r:id="rId10"/>
    <p:sldId id="259" r:id="rId11"/>
    <p:sldId id="260" r:id="rId12"/>
    <p:sldId id="261" r:id="rId13"/>
    <p:sldId id="262" r:id="rId14"/>
    <p:sldId id="263" r:id="rId15"/>
    <p:sldId id="10069" r:id="rId16"/>
    <p:sldId id="10070" r:id="rId17"/>
    <p:sldId id="10079" r:id="rId18"/>
    <p:sldId id="264" r:id="rId19"/>
    <p:sldId id="265" r:id="rId20"/>
    <p:sldId id="267" r:id="rId21"/>
    <p:sldId id="268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10071" r:id="rId30"/>
    <p:sldId id="10072" r:id="rId31"/>
    <p:sldId id="10073" r:id="rId32"/>
    <p:sldId id="10074" r:id="rId33"/>
    <p:sldId id="10075" r:id="rId34"/>
    <p:sldId id="10076" r:id="rId35"/>
    <p:sldId id="10077" r:id="rId36"/>
    <p:sldId id="10078" r:id="rId37"/>
    <p:sldId id="10052" r:id="rId38"/>
    <p:sldId id="447" r:id="rId39"/>
  </p:sldIdLst>
  <p:sldSz cx="12192000" cy="6858000"/>
  <p:notesSz cx="6858000" cy="99472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pos="332" userDrawn="1">
          <p15:clr>
            <a:srgbClr val="A4A3A4"/>
          </p15:clr>
        </p15:guide>
        <p15:guide id="4" pos="734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.Bai 柏琳" initials="B柏" lastIdx="0" clrIdx="0">
    <p:extLst>
      <p:ext uri="{19B8F6BF-5375-455C-9EA6-DF929625EA0E}">
        <p15:presenceInfo xmlns:p15="http://schemas.microsoft.com/office/powerpoint/2012/main" userId="Bill.Bai 柏琳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300"/>
    <a:srgbClr val="E46C0A"/>
    <a:srgbClr val="014190"/>
    <a:srgbClr val="D56509"/>
    <a:srgbClr val="006CB9"/>
    <a:srgbClr val="FBE5D6"/>
    <a:srgbClr val="EF8035"/>
    <a:srgbClr val="DEEBF7"/>
    <a:srgbClr val="BFBFBF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 autoAdjust="0"/>
    <p:restoredTop sz="93494" autoAdjust="0"/>
  </p:normalViewPr>
  <p:slideViewPr>
    <p:cSldViewPr>
      <p:cViewPr varScale="1">
        <p:scale>
          <a:sx n="81" d="100"/>
          <a:sy n="81" d="100"/>
        </p:scale>
        <p:origin x="869" y="67"/>
      </p:cViewPr>
      <p:guideLst>
        <p:guide orient="horz" pos="4319"/>
        <p:guide orient="horz"/>
        <p:guide pos="332"/>
        <p:guide pos="7348"/>
      </p:guideLst>
    </p:cSldViewPr>
  </p:slideViewPr>
  <p:outlineViewPr>
    <p:cViewPr>
      <p:scale>
        <a:sx n="33" d="100"/>
        <a:sy n="33" d="100"/>
      </p:scale>
      <p:origin x="0" y="1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-204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824297721534695E-2"/>
          <c:y val="0.13220968960159288"/>
          <c:w val="0.89526461186816197"/>
          <c:h val="0.7625983106274140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1754A3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219E-447E-956A-7D9D395DBFA0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219E-447E-956A-7D9D395DBFA0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5-219E-447E-956A-7D9D395DBFA0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7-219E-447E-956A-7D9D395DBFA0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9-219E-447E-956A-7D9D395DBFA0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B-219E-447E-956A-7D9D395DBFA0}"/>
              </c:ext>
            </c:extLst>
          </c:dPt>
          <c:dPt>
            <c:idx val="6"/>
            <c:invertIfNegative val="0"/>
            <c:bubble3D val="0"/>
            <c:spPr>
              <a:solidFill>
                <a:srgbClr val="F08300"/>
              </a:solidFill>
            </c:spPr>
            <c:extLst>
              <c:ext xmlns:c16="http://schemas.microsoft.com/office/drawing/2014/chart" uri="{C3380CC4-5D6E-409C-BE32-E72D297353CC}">
                <c16:uniqueId val="{0000000D-219E-447E-956A-7D9D395DBFA0}"/>
              </c:ext>
            </c:extLst>
          </c:dPt>
          <c:dLbls>
            <c:dLbl>
              <c:idx val="0"/>
              <c:layout>
                <c:manualLayout>
                  <c:x val="-4.6478818238241751E-3"/>
                  <c:y val="1.4502785706693215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sz="1400">
                        <a:solidFill>
                          <a:schemeClr val="bg1"/>
                        </a:solidFill>
                      </a:rPr>
                      <a:t>30</a:t>
                    </a:r>
                    <a:endParaRPr lang="en-US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19E-447E-956A-7D9D395DBFA0}"/>
                </c:ext>
              </c:extLst>
            </c:dLbl>
            <c:dLbl>
              <c:idx val="1"/>
              <c:layout>
                <c:manualLayout>
                  <c:x val="0"/>
                  <c:y val="1.2739026006169902E-2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zh-CN" sz="1400" b="0" i="0" u="none" strike="noStrike" kern="1200" baseline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defRPr>
                    </a:pPr>
                    <a:r>
                      <a:rPr lang="en-US" altLang="en-US" sz="1400">
                        <a:solidFill>
                          <a:schemeClr val="bg1"/>
                        </a:solidFill>
                      </a:rPr>
                      <a:t>36</a:t>
                    </a:r>
                    <a:endParaRPr lang="en-US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19E-447E-956A-7D9D395DBFA0}"/>
                </c:ext>
              </c:extLst>
            </c:dLbl>
            <c:dLbl>
              <c:idx val="2"/>
              <c:layout>
                <c:manualLayout>
                  <c:x val="4.0826298565614615E-3"/>
                  <c:y val="2.5478052012339804E-2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zh-CN" sz="1400" b="0" i="0" u="none" strike="noStrike" kern="1200" baseline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defRPr>
                    </a:pPr>
                    <a:r>
                      <a:rPr lang="en-US" altLang="en-US" sz="1400">
                        <a:solidFill>
                          <a:schemeClr val="bg1"/>
                        </a:solidFill>
                      </a:rPr>
                      <a:t>45</a:t>
                    </a:r>
                    <a:endParaRPr lang="en-US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19E-447E-956A-7D9D395DBFA0}"/>
                </c:ext>
              </c:extLst>
            </c:dLbl>
            <c:dLbl>
              <c:idx val="3"/>
              <c:layout>
                <c:manualLayout>
                  <c:x val="5.6526795390448941E-4"/>
                  <c:y val="2.5477960207646845E-2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zh-CN" sz="1400" b="0" i="0" u="none" strike="noStrike" kern="1200" baseline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defRPr>
                    </a:pPr>
                    <a:r>
                      <a:rPr lang="en-US" altLang="en-US" sz="1400">
                        <a:solidFill>
                          <a:schemeClr val="bg1"/>
                        </a:solidFill>
                      </a:rPr>
                      <a:t>69</a:t>
                    </a:r>
                    <a:endParaRPr lang="en-US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19E-447E-956A-7D9D395DBFA0}"/>
                </c:ext>
              </c:extLst>
            </c:dLbl>
            <c:dLbl>
              <c:idx val="4"/>
              <c:layout>
                <c:manualLayout>
                  <c:x val="0"/>
                  <c:y val="1.9108539009254851E-2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zh-CN" sz="1400" b="0" i="0" u="none" strike="noStrike" kern="1200" baseline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defRPr>
                    </a:pPr>
                    <a:r>
                      <a:rPr lang="en-US" altLang="en-US" sz="1400">
                        <a:solidFill>
                          <a:schemeClr val="bg1"/>
                        </a:solidFill>
                      </a:rPr>
                      <a:t>102</a:t>
                    </a:r>
                    <a:endParaRPr lang="en-US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19E-447E-956A-7D9D395DBFA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altLang="zh-CN" dirty="0"/>
                      <a:t>135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19E-447E-956A-7D9D395DBFA0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altLang="zh-CN"/>
                      <a:t>160</a:t>
                    </a:r>
                    <a:endParaRPr lang="en-US" altLang="zh-CN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19E-447E-956A-7D9D395DBFA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21</c:v>
                </c:pt>
                <c:pt idx="1">
                  <c:v>25</c:v>
                </c:pt>
                <c:pt idx="2">
                  <c:v>36</c:v>
                </c:pt>
                <c:pt idx="3">
                  <c:v>45</c:v>
                </c:pt>
                <c:pt idx="4">
                  <c:v>69</c:v>
                </c:pt>
                <c:pt idx="5">
                  <c:v>100</c:v>
                </c:pt>
                <c:pt idx="6">
                  <c:v>116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销售额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E-219E-447E-956A-7D9D395DBF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2"/>
        <c:overlap val="-4"/>
        <c:axId val="135642624"/>
        <c:axId val="202273856"/>
      </c:barChart>
      <c:catAx>
        <c:axId val="1356426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2273856"/>
        <c:crosses val="autoZero"/>
        <c:auto val="1"/>
        <c:lblAlgn val="ctr"/>
        <c:lblOffset val="100"/>
        <c:noMultiLvlLbl val="0"/>
      </c:catAx>
      <c:valAx>
        <c:axId val="202273856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35642624"/>
        <c:crosses val="autoZero"/>
        <c:crossBetween val="between"/>
        <c:majorUnit val="10"/>
      </c:valAx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EDE21-E938-47D8-8DC0-0171C1B3AA2D}" type="datetimeFigureOut">
              <a:rPr lang="zh-CN" altLang="en-US" smtClean="0"/>
              <a:t>2020-02-25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4EC9C-CE8E-4D25-A42C-EAD4628413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6573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6DA14-5E07-483A-8683-3B1542548A4F}" type="datetimeFigureOut">
              <a:rPr lang="zh-CN" altLang="en-US" smtClean="0"/>
              <a:t>2020-02-25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" y="746125"/>
            <a:ext cx="662940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24956"/>
            <a:ext cx="5486400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BC971-0651-4827-A183-D7FAA25424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823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四大业务板块：新型显示   信息安全  信息服务  集成电路</a:t>
            </a:r>
            <a:endParaRPr lang="en-US" altLang="zh-CN" dirty="0"/>
          </a:p>
          <a:p>
            <a:r>
              <a:rPr lang="zh-CN" altLang="en-US" dirty="0"/>
              <a:t>发展以新一代信息技术为核心的战略新兴产业</a:t>
            </a:r>
          </a:p>
          <a:p>
            <a:r>
              <a:rPr lang="zh-CN" altLang="en-US" dirty="0"/>
              <a:t>发展由传统商贸等业务转型而来的现代服务业</a:t>
            </a:r>
            <a:endParaRPr lang="en-US" altLang="zh-CN" dirty="0"/>
          </a:p>
          <a:p>
            <a:r>
              <a:rPr lang="zh-CN" altLang="en-US" dirty="0"/>
              <a:t>代表公司：</a:t>
            </a:r>
            <a:endParaRPr lang="en-US" altLang="zh-CN" dirty="0"/>
          </a:p>
          <a:p>
            <a:pPr defTabSz="919978">
              <a:defRPr/>
            </a:pPr>
            <a:r>
              <a:rPr lang="zh-CN" altLang="en-US" dirty="0"/>
              <a:t>新型显示：冠捷科技  中电熊猫</a:t>
            </a:r>
            <a:endParaRPr lang="en-US" altLang="zh-CN" dirty="0"/>
          </a:p>
          <a:p>
            <a:pPr defTabSz="919978">
              <a:defRPr/>
            </a:pPr>
            <a:r>
              <a:rPr lang="zh-CN" altLang="en-US" dirty="0"/>
              <a:t>信息安全：中国软件  长城信息</a:t>
            </a:r>
          </a:p>
          <a:p>
            <a:r>
              <a:rPr lang="zh-CN" altLang="en-US" dirty="0"/>
              <a:t>信息服务：中电国际</a:t>
            </a:r>
            <a:r>
              <a:rPr lang="zh-CN" altLang="en-US" baseline="0" dirty="0"/>
              <a:t>  中电港</a:t>
            </a:r>
            <a:endParaRPr lang="en-US" altLang="zh-CN" dirty="0"/>
          </a:p>
          <a:p>
            <a:r>
              <a:rPr lang="zh-CN" altLang="en-US" dirty="0"/>
              <a:t>集成电路：中国华大  澜起科技</a:t>
            </a:r>
            <a:r>
              <a:rPr lang="zh-CN" altLang="en-US" baseline="0" dirty="0"/>
              <a:t> 盛科 飞腾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BC971-0651-4827-A183-D7FAA254249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267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年营业收入</a:t>
            </a:r>
            <a:r>
              <a:rPr lang="en-US" altLang="zh-CN" dirty="0"/>
              <a:t>102</a:t>
            </a:r>
            <a:r>
              <a:rPr lang="zh-CN" altLang="en-US" dirty="0"/>
              <a:t>亿元，跨入百亿级行列。</a:t>
            </a:r>
            <a:r>
              <a:rPr lang="en-US" altLang="zh-CN" dirty="0"/>
              <a:t>2017</a:t>
            </a:r>
            <a:r>
              <a:rPr lang="zh-CN" altLang="en-US" dirty="0"/>
              <a:t>年营业收入</a:t>
            </a:r>
            <a:r>
              <a:rPr lang="en-US" altLang="zh-CN" dirty="0"/>
              <a:t>135</a:t>
            </a:r>
            <a:r>
              <a:rPr lang="zh-CN" altLang="en-US" dirty="0"/>
              <a:t>亿元。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BC971-0651-4827-A183-D7FAA254249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987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BC971-0651-4827-A183-D7FAA254249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412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DB979-848D-489C-A9D3-4822706965A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381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97451" y="476673"/>
            <a:ext cx="10972800" cy="461665"/>
          </a:xfrm>
          <a:prstGeom prst="rect">
            <a:avLst/>
          </a:prstGeom>
          <a:noFill/>
        </p:spPr>
        <p:txBody>
          <a:bodyPr vert="horz" wrap="square" lIns="90000" rtlCol="0" anchor="t">
            <a:spAutoFit/>
          </a:bodyPr>
          <a:lstStyle>
            <a:lvl1pPr algn="l">
              <a:defRPr/>
            </a:lvl1pPr>
          </a:lstStyle>
          <a:p>
            <a:pPr marL="0" lvl="0" algn="just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3"/>
          <p:cNvSpPr>
            <a:spLocks noGrp="1"/>
          </p:cNvSpPr>
          <p:nvPr>
            <p:ph idx="1"/>
          </p:nvPr>
        </p:nvSpPr>
        <p:spPr>
          <a:xfrm>
            <a:off x="597451" y="1124744"/>
            <a:ext cx="109728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998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718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891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2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708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97451" y="476673"/>
            <a:ext cx="10972800" cy="461665"/>
          </a:xfrm>
          <a:prstGeom prst="rect">
            <a:avLst/>
          </a:prstGeom>
          <a:noFill/>
        </p:spPr>
        <p:txBody>
          <a:bodyPr vert="horz" wrap="square" lIns="90000" rtlCol="0" anchor="t">
            <a:spAutoFit/>
          </a:bodyPr>
          <a:lstStyle>
            <a:lvl1pPr algn="l">
              <a:defRPr/>
            </a:lvl1pPr>
          </a:lstStyle>
          <a:p>
            <a:pPr marL="0" lvl="0" algn="just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3"/>
          <p:cNvSpPr>
            <a:spLocks noGrp="1"/>
          </p:cNvSpPr>
          <p:nvPr>
            <p:ph idx="1"/>
          </p:nvPr>
        </p:nvSpPr>
        <p:spPr>
          <a:xfrm>
            <a:off x="597451" y="1124744"/>
            <a:ext cx="109728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66756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22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4B03E4B-8CB5-4EEF-B22E-BE205E6DACB4}" type="datetime2">
              <a:rPr lang="zh-CN" altLang="en-US"/>
              <a:t>2020-02-25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2545181-A588-4F0B-9F39-52C7C888C554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13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217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07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80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24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901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4B03E4B-8CB5-4EEF-B22E-BE205E6DACB4}" type="datetime2">
              <a:rPr lang="zh-CN" altLang="en-US" smtClean="0"/>
              <a:t>2020-02-25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545181-A588-4F0B-9F39-52C7C888C5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969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520271" y="6428953"/>
            <a:ext cx="4039559" cy="0"/>
          </a:xfrm>
          <a:prstGeom prst="line">
            <a:avLst/>
          </a:prstGeom>
          <a:ln w="12700">
            <a:solidFill>
              <a:srgbClr val="F09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4720227" y="6428953"/>
            <a:ext cx="6960000" cy="0"/>
          </a:xfrm>
          <a:prstGeom prst="line">
            <a:avLst/>
          </a:prstGeom>
          <a:ln w="12700">
            <a:solidFill>
              <a:srgbClr val="1754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junxian.wu\Desktop\logo\中电港横版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71" y="6546848"/>
            <a:ext cx="1788291" cy="15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4873990" y="6435871"/>
            <a:ext cx="1598086" cy="292388"/>
          </a:xfrm>
          <a:prstGeom prst="rect">
            <a:avLst/>
          </a:prstGeom>
          <a:noFill/>
        </p:spPr>
        <p:txBody>
          <a:bodyPr vert="horz" wrap="none" lIns="90000" rtlCol="0" anchor="t">
            <a:spAutoFit/>
          </a:bodyPr>
          <a:lstStyle/>
          <a:p>
            <a:pPr algn="just"/>
            <a:r>
              <a:rPr lang="en-US" altLang="zh-CN" sz="1300" dirty="0">
                <a:solidFill>
                  <a:srgbClr val="F09B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www.cecport.com</a:t>
            </a:r>
            <a:endParaRPr lang="zh-CN" altLang="en-US" sz="1300" dirty="0">
              <a:solidFill>
                <a:srgbClr val="F09B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901174" y="6478155"/>
            <a:ext cx="1635533" cy="261610"/>
          </a:xfrm>
          <a:prstGeom prst="rect">
            <a:avLst/>
          </a:prstGeom>
          <a:noFill/>
        </p:spPr>
        <p:txBody>
          <a:bodyPr vert="horz" wrap="none" lIns="90000" rtlCol="0" anchor="t">
            <a:spAutoFit/>
          </a:bodyPr>
          <a:lstStyle/>
          <a:p>
            <a:pPr algn="just"/>
            <a:r>
              <a:rPr lang="zh-CN" altLang="en-US" sz="1100" dirty="0">
                <a:solidFill>
                  <a:srgbClr val="1754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为客户</a:t>
            </a:r>
            <a:r>
              <a:rPr lang="zh-CN" altLang="en-US" sz="1100" dirty="0">
                <a:solidFill>
                  <a:srgbClr val="F09B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zh-CN" altLang="en-US" sz="11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dirty="0">
                <a:solidFill>
                  <a:srgbClr val="1754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与伙伴</a:t>
            </a:r>
            <a:r>
              <a:rPr lang="zh-CN" altLang="en-US" sz="1100" dirty="0">
                <a:solidFill>
                  <a:srgbClr val="F09B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</p:sldLayoutIdLst>
  <p:txStyles>
    <p:titleStyle>
      <a:lvl1pPr algn="ctr" defTabSz="914400" rtl="0" eaLnBrk="1" latinLnBrk="0" hangingPunct="1">
        <a:spcBef>
          <a:spcPct val="0"/>
        </a:spcBef>
        <a:buNone/>
        <a:defRPr lang="zh-CN" altLang="en-US" sz="2400" b="1" kern="1200" smtClean="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b="1" kern="1200">
          <a:solidFill>
            <a:schemeClr val="accent6">
              <a:lumMod val="7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20271" y="6428953"/>
            <a:ext cx="4039559" cy="0"/>
          </a:xfrm>
          <a:prstGeom prst="line">
            <a:avLst/>
          </a:prstGeom>
          <a:ln w="12700">
            <a:solidFill>
              <a:srgbClr val="F09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4720227" y="6428953"/>
            <a:ext cx="6960000" cy="0"/>
          </a:xfrm>
          <a:prstGeom prst="line">
            <a:avLst/>
          </a:prstGeom>
          <a:ln w="12700">
            <a:solidFill>
              <a:srgbClr val="1754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junxian.wu\Desktop\logo\中电港横版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71" y="6546848"/>
            <a:ext cx="1788291" cy="15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 userDrawn="1"/>
        </p:nvSpPr>
        <p:spPr>
          <a:xfrm>
            <a:off x="4873990" y="6435871"/>
            <a:ext cx="1598086" cy="292388"/>
          </a:xfrm>
          <a:prstGeom prst="rect">
            <a:avLst/>
          </a:prstGeom>
          <a:noFill/>
        </p:spPr>
        <p:txBody>
          <a:bodyPr vert="horz" wrap="none" lIns="90000" rtlCol="0" anchor="t">
            <a:spAutoFit/>
          </a:bodyPr>
          <a:lstStyle/>
          <a:p>
            <a:pPr algn="just"/>
            <a:r>
              <a:rPr lang="en-US" altLang="zh-CN" sz="1300" dirty="0">
                <a:solidFill>
                  <a:srgbClr val="F09B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www.cecport.com</a:t>
            </a:r>
            <a:endParaRPr lang="zh-CN" altLang="en-US" sz="1300" dirty="0">
              <a:solidFill>
                <a:srgbClr val="F09B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8"/>
          <p:cNvSpPr txBox="1"/>
          <p:nvPr userDrawn="1"/>
        </p:nvSpPr>
        <p:spPr>
          <a:xfrm>
            <a:off x="9901174" y="6478155"/>
            <a:ext cx="1635533" cy="261610"/>
          </a:xfrm>
          <a:prstGeom prst="rect">
            <a:avLst/>
          </a:prstGeom>
          <a:noFill/>
        </p:spPr>
        <p:txBody>
          <a:bodyPr vert="horz" wrap="none" lIns="90000" rtlCol="0" anchor="t">
            <a:spAutoFit/>
          </a:bodyPr>
          <a:lstStyle/>
          <a:p>
            <a:pPr algn="just"/>
            <a:r>
              <a:rPr lang="zh-CN" altLang="en-US" sz="1100" dirty="0">
                <a:solidFill>
                  <a:srgbClr val="1754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为客户</a:t>
            </a:r>
            <a:r>
              <a:rPr lang="zh-CN" altLang="en-US" sz="1100" dirty="0">
                <a:solidFill>
                  <a:srgbClr val="F09B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zh-CN" altLang="en-US" sz="11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dirty="0">
                <a:solidFill>
                  <a:srgbClr val="1754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与伙伴</a:t>
            </a:r>
            <a:r>
              <a:rPr lang="zh-CN" altLang="en-US" sz="1100" dirty="0">
                <a:solidFill>
                  <a:srgbClr val="F09B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</a:t>
            </a:r>
          </a:p>
        </p:txBody>
      </p:sp>
    </p:spTree>
    <p:extLst>
      <p:ext uri="{BB962C8B-B14F-4D97-AF65-F5344CB8AC3E}">
        <p14:creationId xmlns:p14="http://schemas.microsoft.com/office/powerpoint/2010/main" val="79973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97451" y="476673"/>
            <a:ext cx="10972800" cy="461665"/>
          </a:xfrm>
          <a:prstGeom prst="rect">
            <a:avLst/>
          </a:prstGeom>
          <a:noFill/>
        </p:spPr>
        <p:txBody>
          <a:bodyPr vert="horz" wrap="square" lIns="90000" rtlCol="0" anchor="t">
            <a:spAutoFit/>
          </a:bodyPr>
          <a:lstStyle/>
          <a:p>
            <a:pPr marL="0" lvl="0" algn="just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597451" y="1124744"/>
            <a:ext cx="109728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682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7" r:id="rId2"/>
  </p:sldLayoutIdLst>
  <p:txStyles>
    <p:titleStyle>
      <a:lvl1pPr algn="ctr" defTabSz="914400" rtl="0" eaLnBrk="1" latinLnBrk="0" hangingPunct="1">
        <a:spcBef>
          <a:spcPct val="0"/>
        </a:spcBef>
        <a:buNone/>
        <a:defRPr lang="zh-CN" altLang="en-US" sz="2400" b="1" kern="1200" smtClean="0">
          <a:solidFill>
            <a:schemeClr val="tx2"/>
          </a:solidFill>
          <a:latin typeface="微软雅黑" pitchFamily="34" charset="-122"/>
          <a:ea typeface="微软雅黑" pitchFamily="34" charset="-122"/>
          <a:cs typeface="+mn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b="1" kern="1200">
          <a:solidFill>
            <a:schemeClr val="accent6">
              <a:lumMod val="75000"/>
            </a:schemeClr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tongxinmao.com/upload/comnet.zip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hangjun1992/asr6505_sdk_at_linkwan.git" TargetMode="Externa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YiQiang.Wang\Desktop\中电港封套-转曲-0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r="684" b="15537"/>
          <a:stretch/>
        </p:blipFill>
        <p:spPr bwMode="auto">
          <a:xfrm>
            <a:off x="0" y="1305391"/>
            <a:ext cx="12192000" cy="500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9396" y="6049039"/>
            <a:ext cx="1404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rgbClr val="E46C0A"/>
                </a:solidFill>
                <a:latin typeface="微软雅黑" pitchFamily="82" charset="2"/>
                <a:ea typeface="微软雅黑" pitchFamily="82" charset="2"/>
              </a:rPr>
              <a:t>www.cecport.com</a:t>
            </a:r>
            <a:endParaRPr lang="zh-CN" altLang="en-US" sz="1050" b="1" dirty="0">
              <a:solidFill>
                <a:srgbClr val="E46C0A"/>
              </a:solidFill>
              <a:latin typeface="微软雅黑" pitchFamily="82" charset="2"/>
              <a:ea typeface="微软雅黑" pitchFamily="82" charset="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15380" y="1612791"/>
            <a:ext cx="11413268" cy="404106"/>
            <a:chOff x="467544" y="2708920"/>
            <a:chExt cx="8136904" cy="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67544" y="2708920"/>
              <a:ext cx="2952328" cy="0"/>
            </a:xfrm>
            <a:prstGeom prst="line">
              <a:avLst/>
            </a:prstGeom>
            <a:ln w="19050">
              <a:solidFill>
                <a:srgbClr val="E46C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491880" y="2708920"/>
              <a:ext cx="5112568" cy="0"/>
            </a:xfrm>
            <a:prstGeom prst="line">
              <a:avLst/>
            </a:prstGeom>
            <a:ln w="19050">
              <a:solidFill>
                <a:srgbClr val="0141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C:\Users\YiQiang.Wang\Desktop\横排透明底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980728"/>
            <a:ext cx="3076445" cy="3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444372" y="1042771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224CAA"/>
                </a:solidFill>
                <a:latin typeface="微软雅黑" pitchFamily="34" charset="-122"/>
                <a:ea typeface="微软雅黑" pitchFamily="34" charset="-122"/>
              </a:rPr>
              <a:t>为客户</a:t>
            </a:r>
            <a:r>
              <a:rPr lang="zh-CN" altLang="en-US" sz="1400" b="1" dirty="0">
                <a:solidFill>
                  <a:srgbClr val="E46C0A"/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  <a:r>
              <a:rPr lang="zh-CN" altLang="en-US" sz="1400" b="1" dirty="0">
                <a:solidFill>
                  <a:srgbClr val="224CAA"/>
                </a:solidFill>
                <a:latin typeface="微软雅黑" pitchFamily="34" charset="-122"/>
                <a:ea typeface="微软雅黑" pitchFamily="34" charset="-122"/>
              </a:rPr>
              <a:t>    与伙伴</a:t>
            </a:r>
            <a:r>
              <a:rPr lang="zh-CN" altLang="en-US" sz="1400" b="1" dirty="0">
                <a:solidFill>
                  <a:srgbClr val="E46C0A"/>
                </a:solidFill>
                <a:latin typeface="微软雅黑" pitchFamily="34" charset="-122"/>
                <a:ea typeface="微软雅黑" pitchFamily="34" charset="-122"/>
              </a:rPr>
              <a:t>共享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00E1A2-38C9-4BAC-8085-00CB109DB106}"/>
              </a:ext>
            </a:extLst>
          </p:cNvPr>
          <p:cNvSpPr txBox="1"/>
          <p:nvPr/>
        </p:nvSpPr>
        <p:spPr>
          <a:xfrm>
            <a:off x="3071303" y="2564904"/>
            <a:ext cx="5964197" cy="2431435"/>
          </a:xfrm>
          <a:prstGeom prst="rect">
            <a:avLst/>
          </a:prstGeom>
          <a:noFill/>
        </p:spPr>
        <p:txBody>
          <a:bodyPr vert="horz" wrap="square" lIns="9000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b="1" dirty="0">
                <a:solidFill>
                  <a:srgbClr val="F79646">
                    <a:lumMod val="75000"/>
                  </a:srgbClr>
                </a:solidFill>
                <a:latin typeface="Calibri"/>
                <a:ea typeface="微软雅黑" pitchFamily="34" charset="-122"/>
                <a:cs typeface="Calibri"/>
              </a:rPr>
              <a:t>“</a:t>
            </a:r>
            <a:r>
              <a:rPr lang="zh-CN" altLang="en-US" sz="5400" b="1" dirty="0">
                <a:solidFill>
                  <a:srgbClr val="F79646">
                    <a:lumMod val="75000"/>
                  </a:srgbClr>
                </a:solidFill>
                <a:latin typeface="Calibri"/>
                <a:ea typeface="微软雅黑" pitchFamily="34" charset="-122"/>
                <a:cs typeface="Calibri"/>
              </a:rPr>
              <a:t>中国芯</a:t>
            </a:r>
            <a:r>
              <a:rPr lang="en-US" altLang="zh-CN" sz="5400" b="1" dirty="0">
                <a:solidFill>
                  <a:srgbClr val="F79646">
                    <a:lumMod val="75000"/>
                  </a:srgbClr>
                </a:solidFill>
                <a:latin typeface="Calibri"/>
                <a:ea typeface="微软雅黑" pitchFamily="34" charset="-122"/>
                <a:cs typeface="Calibri"/>
              </a:rPr>
              <a:t>”</a:t>
            </a:r>
            <a:r>
              <a:rPr lang="zh-CN" altLang="en-US" sz="5400" b="1" dirty="0">
                <a:solidFill>
                  <a:srgbClr val="F79646">
                    <a:lumMod val="75000"/>
                  </a:srgbClr>
                </a:solidFill>
                <a:latin typeface="Calibri"/>
                <a:ea typeface="微软雅黑" pitchFamily="34" charset="-122"/>
                <a:cs typeface="Calibri"/>
              </a:rPr>
              <a:t>分销</a:t>
            </a:r>
            <a:endParaRPr lang="en-US" altLang="zh-CN" sz="5400" b="1" dirty="0">
              <a:solidFill>
                <a:srgbClr val="F79646">
                  <a:lumMod val="75000"/>
                </a:srgbClr>
              </a:solidFill>
              <a:latin typeface="Calibri"/>
              <a:ea typeface="微软雅黑" pitchFamily="34" charset="-122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5400" b="1" dirty="0">
              <a:solidFill>
                <a:srgbClr val="F79646">
                  <a:lumMod val="75000"/>
                </a:srgbClr>
              </a:solidFill>
              <a:latin typeface="Calibri"/>
              <a:ea typeface="微软雅黑" pitchFamily="34" charset="-122"/>
              <a:cs typeface="Calibri"/>
            </a:endParaRPr>
          </a:p>
          <a:p>
            <a:pPr marL="571500" marR="0" lvl="0" indent="-5715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sz="4400" b="1" dirty="0">
                <a:solidFill>
                  <a:srgbClr val="F79646">
                    <a:lumMod val="75000"/>
                  </a:srgbClr>
                </a:solidFill>
                <a:latin typeface="Calibri"/>
                <a:ea typeface="微软雅黑" pitchFamily="34" charset="-122"/>
                <a:cs typeface="Calibri"/>
              </a:rPr>
              <a:t>2020.02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100161-216C-42E4-97FE-0E715AD5A087}"/>
              </a:ext>
            </a:extLst>
          </p:cNvPr>
          <p:cNvSpPr txBox="1"/>
          <p:nvPr/>
        </p:nvSpPr>
        <p:spPr>
          <a:xfrm>
            <a:off x="6340611" y="5695096"/>
            <a:ext cx="5580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本次推荐：物联网芯片</a:t>
            </a:r>
            <a:r>
              <a:rPr lang="en-US" altLang="zh-CN" sz="2000" b="1" dirty="0">
                <a:latin typeface="+mn-ea"/>
              </a:rPr>
              <a:t>ASR6505</a:t>
            </a:r>
          </a:p>
          <a:p>
            <a:r>
              <a:rPr lang="en-US" altLang="zh-CN" sz="2000" b="1" dirty="0">
                <a:latin typeface="+mn-ea"/>
              </a:rPr>
              <a:t>ASR PM</a:t>
            </a:r>
            <a:r>
              <a:rPr lang="zh-CN" altLang="en-US" sz="2000" b="1" dirty="0">
                <a:latin typeface="+mn-ea"/>
              </a:rPr>
              <a:t>：王正伟 </a:t>
            </a:r>
            <a:r>
              <a:rPr lang="en-US" altLang="zh-CN" sz="2000" b="1" dirty="0">
                <a:latin typeface="+mn-ea"/>
              </a:rPr>
              <a:t>13959192997</a:t>
            </a:r>
            <a:endParaRPr lang="zh-CN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0007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6D80486-C89E-44D4-A1C2-3E40ABCB4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29" y="1194160"/>
            <a:ext cx="10125075" cy="971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60B856-9CEB-4664-ABD4-60B48F684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39" y="2517579"/>
            <a:ext cx="9258203" cy="1839241"/>
          </a:xfrm>
          <a:prstGeom prst="rect">
            <a:avLst/>
          </a:prstGeom>
        </p:spPr>
      </p:pic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245A70EE-13FD-4997-845F-B62FC239A3DE}"/>
              </a:ext>
            </a:extLst>
          </p:cNvPr>
          <p:cNvCxnSpPr>
            <a:stCxn id="4" idx="1"/>
            <a:endCxn id="5" idx="1"/>
          </p:cNvCxnSpPr>
          <p:nvPr/>
        </p:nvCxnSpPr>
        <p:spPr>
          <a:xfrm rot="10800000" flipV="1">
            <a:off x="1258239" y="1679934"/>
            <a:ext cx="149290" cy="1757265"/>
          </a:xfrm>
          <a:prstGeom prst="bentConnector3">
            <a:avLst>
              <a:gd name="adj1" fmla="val 2531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452" y="4371540"/>
            <a:ext cx="10125075" cy="174307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660399" y="268533"/>
            <a:ext cx="3347369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文档说明</a:t>
            </a:r>
          </a:p>
        </p:txBody>
      </p:sp>
    </p:spTree>
    <p:extLst>
      <p:ext uri="{BB962C8B-B14F-4D97-AF65-F5344CB8AC3E}">
        <p14:creationId xmlns:p14="http://schemas.microsoft.com/office/powerpoint/2010/main" val="2050274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362F72-2FDC-4D4A-AD3F-173B8297F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68" y="1052736"/>
            <a:ext cx="8472264" cy="5256584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0" y="188640"/>
            <a:ext cx="3347369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参考设计</a:t>
            </a:r>
          </a:p>
        </p:txBody>
      </p:sp>
    </p:spTree>
    <p:extLst>
      <p:ext uri="{BB962C8B-B14F-4D97-AF65-F5344CB8AC3E}">
        <p14:creationId xmlns:p14="http://schemas.microsoft.com/office/powerpoint/2010/main" val="4147588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B4EC216-AF5D-4AF0-A309-A6187BC30201}"/>
              </a:ext>
            </a:extLst>
          </p:cNvPr>
          <p:cNvSpPr txBox="1"/>
          <p:nvPr/>
        </p:nvSpPr>
        <p:spPr>
          <a:xfrm>
            <a:off x="195944" y="1062020"/>
            <a:ext cx="1190803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硬件电路如何设计：看</a:t>
            </a:r>
            <a:r>
              <a:rPr lang="en-US" altLang="zh-CN" dirty="0"/>
              <a:t>《ASR6505_</a:t>
            </a:r>
            <a:r>
              <a:rPr lang="zh-CN" altLang="en-US" dirty="0"/>
              <a:t>硬件设计应用指南</a:t>
            </a:r>
            <a:r>
              <a:rPr lang="en-US" altLang="zh-CN" dirty="0"/>
              <a:t>_V11_191008.pdf》</a:t>
            </a:r>
            <a:r>
              <a:rPr lang="zh-CN" altLang="en-US" dirty="0"/>
              <a:t>文档；其中参考原理图为</a:t>
            </a:r>
            <a:r>
              <a:rPr lang="en-US" altLang="zh-CN" dirty="0"/>
              <a:t>ASR6505_MODULE_BOARD_V11_190819.DSN</a:t>
            </a:r>
            <a:r>
              <a:rPr lang="zh-CN" altLang="en-US" dirty="0"/>
              <a:t>，需要使用</a:t>
            </a:r>
            <a:r>
              <a:rPr lang="en-US" altLang="zh-CN" dirty="0"/>
              <a:t>cadence</a:t>
            </a:r>
            <a:r>
              <a:rPr lang="zh-CN" altLang="en-US" dirty="0"/>
              <a:t>中的</a:t>
            </a:r>
            <a:r>
              <a:rPr lang="en-US" altLang="zh-CN" dirty="0" err="1"/>
              <a:t>oracad</a:t>
            </a:r>
            <a:r>
              <a:rPr lang="zh-CN" altLang="en-US" dirty="0"/>
              <a:t>打开此原理图；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PCB</a:t>
            </a:r>
            <a:r>
              <a:rPr lang="zh-CN" altLang="en-US" dirty="0"/>
              <a:t>设计：</a:t>
            </a:r>
            <a:r>
              <a:rPr lang="en-US" altLang="zh-CN" dirty="0"/>
              <a:t>ASR6505</a:t>
            </a:r>
            <a:r>
              <a:rPr lang="zh-CN" altLang="en-US" dirty="0"/>
              <a:t>中的参考</a:t>
            </a:r>
            <a:r>
              <a:rPr lang="en-US" altLang="zh-CN" dirty="0"/>
              <a:t>PCB</a:t>
            </a:r>
            <a:r>
              <a:rPr lang="zh-CN" altLang="en-US" dirty="0"/>
              <a:t>中电阻电容基本都是</a:t>
            </a:r>
            <a:r>
              <a:rPr lang="en-US" altLang="zh-CN" dirty="0"/>
              <a:t>0201</a:t>
            </a:r>
            <a:r>
              <a:rPr lang="zh-CN" altLang="en-US" dirty="0"/>
              <a:t>的封装，用户模块一般会修改成</a:t>
            </a:r>
            <a:r>
              <a:rPr lang="en-US" altLang="zh-CN" dirty="0"/>
              <a:t>0402</a:t>
            </a:r>
            <a:r>
              <a:rPr lang="zh-CN" altLang="en-US" dirty="0"/>
              <a:t>，推荐</a:t>
            </a:r>
            <a:r>
              <a:rPr lang="en-US" altLang="zh-CN" dirty="0"/>
              <a:t>PCB</a:t>
            </a:r>
            <a:r>
              <a:rPr lang="zh-CN" altLang="en-US" dirty="0"/>
              <a:t>设计</a:t>
            </a:r>
            <a:r>
              <a:rPr lang="en-US" altLang="zh-CN" dirty="0"/>
              <a:t>4</a:t>
            </a:r>
            <a:r>
              <a:rPr lang="zh-CN" altLang="en-US" dirty="0"/>
              <a:t>层半，层结构顺序为信号、</a:t>
            </a:r>
            <a:r>
              <a:rPr lang="en-US" altLang="zh-CN" dirty="0"/>
              <a:t>GND</a:t>
            </a:r>
            <a:r>
              <a:rPr lang="zh-CN" altLang="en-US" dirty="0"/>
              <a:t>、信号、</a:t>
            </a:r>
            <a:r>
              <a:rPr lang="en-US" altLang="zh-CN" dirty="0"/>
              <a:t>GND</a:t>
            </a:r>
            <a:r>
              <a:rPr lang="zh-CN" altLang="en-US" dirty="0"/>
              <a:t>；第二层需有完整的</a:t>
            </a:r>
            <a:r>
              <a:rPr lang="en-US" altLang="zh-CN" dirty="0"/>
              <a:t>GND</a:t>
            </a:r>
            <a:r>
              <a:rPr lang="zh-CN" altLang="en-US" dirty="0"/>
              <a:t>；射频的微带线需满足</a:t>
            </a:r>
            <a:r>
              <a:rPr lang="en-US" altLang="zh-CN" dirty="0"/>
              <a:t>50</a:t>
            </a:r>
            <a:r>
              <a:rPr lang="zh-CN" altLang="en-US" dirty="0"/>
              <a:t>欧阻抗；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射频如何调试：看</a:t>
            </a:r>
            <a:r>
              <a:rPr lang="en-US" altLang="zh-CN" dirty="0"/>
              <a:t>《</a:t>
            </a:r>
            <a:r>
              <a:rPr lang="en-US" altLang="zh-CN" dirty="0" err="1"/>
              <a:t>LoRa</a:t>
            </a:r>
            <a:r>
              <a:rPr lang="en-US" altLang="zh-CN" dirty="0"/>
              <a:t> </a:t>
            </a:r>
            <a:r>
              <a:rPr lang="zh-CN" altLang="en-US" dirty="0"/>
              <a:t>模块</a:t>
            </a:r>
            <a:r>
              <a:rPr lang="en-US" altLang="zh-CN" dirty="0"/>
              <a:t>RF</a:t>
            </a:r>
            <a:r>
              <a:rPr lang="zh-CN" altLang="en-US" dirty="0"/>
              <a:t>调试指南</a:t>
            </a:r>
            <a:r>
              <a:rPr lang="en-US" altLang="zh-CN" dirty="0"/>
              <a:t>.pdf》</a:t>
            </a:r>
            <a:r>
              <a:rPr lang="zh-CN" altLang="en-US" dirty="0"/>
              <a:t>，该文档详细介绍了如何调整发射功率；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测试发射功率、接收灵敏度：看</a:t>
            </a:r>
            <a:r>
              <a:rPr lang="en-US" altLang="zh-CN" dirty="0"/>
              <a:t>《ASR6505 Test Report_V11_190829.pdf》</a:t>
            </a:r>
            <a:r>
              <a:rPr lang="zh-CN" altLang="en-US" dirty="0"/>
              <a:t>，该文档主要是使用频谱仪、矢量信号发生器，测试发射功率、接收灵敏度和休眠电流；建议对功耗测试严格的用户有条件的情况下采用“功率分析仪”，万用表测试的只是平均值，不能很好的测试出峰值，且万用表不能自动切换量程；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测试发射功率、接收灵敏度：除了上面的方法外，还可以看</a:t>
            </a:r>
            <a:r>
              <a:rPr lang="en-US" altLang="zh-CN" dirty="0"/>
              <a:t>《CMW</a:t>
            </a:r>
            <a:r>
              <a:rPr lang="zh-CN" altLang="en-US" dirty="0"/>
              <a:t>综测仪</a:t>
            </a:r>
            <a:r>
              <a:rPr lang="en-US" altLang="zh-CN" dirty="0" err="1"/>
              <a:t>LoRa</a:t>
            </a:r>
            <a:r>
              <a:rPr lang="zh-CN" altLang="en-US" dirty="0"/>
              <a:t>测试指南</a:t>
            </a:r>
            <a:r>
              <a:rPr lang="en-US" altLang="zh-CN" dirty="0"/>
              <a:t>.pdf》</a:t>
            </a:r>
            <a:r>
              <a:rPr lang="zh-CN" altLang="en-US" dirty="0"/>
              <a:t>，该文档是使用综测仪测试；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测试发射功率、接收灵敏度的</a:t>
            </a:r>
            <a:r>
              <a:rPr lang="en-US" altLang="zh-CN" dirty="0"/>
              <a:t>AT</a:t>
            </a:r>
            <a:r>
              <a:rPr lang="zh-CN" altLang="en-US" dirty="0"/>
              <a:t>命令：</a:t>
            </a:r>
            <a:r>
              <a:rPr lang="en-US" altLang="zh-CN" dirty="0"/>
              <a:t>《ASR6505_Demo Board</a:t>
            </a:r>
            <a:r>
              <a:rPr lang="zh-CN" altLang="en-US" dirty="0"/>
              <a:t>测试指南</a:t>
            </a:r>
            <a:r>
              <a:rPr lang="en-US" altLang="zh-CN" dirty="0"/>
              <a:t>.pdf》</a:t>
            </a:r>
            <a:r>
              <a:rPr lang="zh-CN" altLang="en-US" dirty="0"/>
              <a:t>，使用此测试必须下载</a:t>
            </a:r>
            <a:r>
              <a:rPr lang="en-US" altLang="zh-CN" dirty="0"/>
              <a:t>SDK</a:t>
            </a:r>
            <a:r>
              <a:rPr lang="zh-CN" altLang="en-US" dirty="0"/>
              <a:t>中的“</a:t>
            </a:r>
            <a:r>
              <a:rPr lang="en-US" altLang="zh-CN" dirty="0" err="1"/>
              <a:t>BoardTest</a:t>
            </a:r>
            <a:r>
              <a:rPr lang="en-US" altLang="zh-CN" dirty="0"/>
              <a:t>”</a:t>
            </a:r>
            <a:r>
              <a:rPr lang="zh-CN" altLang="en-US" dirty="0"/>
              <a:t>项目；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GPIO</a:t>
            </a:r>
            <a:r>
              <a:rPr lang="zh-CN" altLang="en-US" dirty="0"/>
              <a:t>说明：看</a:t>
            </a:r>
            <a:r>
              <a:rPr lang="en-US" altLang="zh-CN" dirty="0"/>
              <a:t>《ASR6505_PINMAP_V3_5.xlsx》</a:t>
            </a:r>
            <a:r>
              <a:rPr lang="zh-CN" altLang="en-US" dirty="0"/>
              <a:t>说明</a:t>
            </a:r>
            <a:endParaRPr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95944" y="152636"/>
            <a:ext cx="3347369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设计文档</a:t>
            </a:r>
          </a:p>
        </p:txBody>
      </p:sp>
    </p:spTree>
    <p:extLst>
      <p:ext uri="{BB962C8B-B14F-4D97-AF65-F5344CB8AC3E}">
        <p14:creationId xmlns:p14="http://schemas.microsoft.com/office/powerpoint/2010/main" val="507771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F3629A-61E8-4D74-A540-65749FF1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507" y="1755430"/>
            <a:ext cx="4972050" cy="30670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049170-F492-4F76-9BC5-59AC879A7EDA}"/>
              </a:ext>
            </a:extLst>
          </p:cNvPr>
          <p:cNvSpPr txBox="1"/>
          <p:nvPr/>
        </p:nvSpPr>
        <p:spPr>
          <a:xfrm>
            <a:off x="469058" y="1208283"/>
            <a:ext cx="608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、下载工具：使用</a:t>
            </a:r>
            <a:r>
              <a:rPr lang="en-US" altLang="zh-CN" dirty="0" err="1"/>
              <a:t>stlink</a:t>
            </a:r>
            <a:r>
              <a:rPr lang="zh-CN" altLang="en-US" dirty="0"/>
              <a:t>，需要接</a:t>
            </a:r>
            <a:r>
              <a:rPr lang="en-US" altLang="zh-CN" dirty="0"/>
              <a:t>SWIM</a:t>
            </a:r>
            <a:r>
              <a:rPr lang="zh-CN" altLang="en-US" dirty="0"/>
              <a:t>、</a:t>
            </a:r>
            <a:r>
              <a:rPr lang="en-US" altLang="zh-CN" dirty="0"/>
              <a:t>reset</a:t>
            </a:r>
            <a:r>
              <a:rPr lang="zh-CN" altLang="en-US" dirty="0"/>
              <a:t>、</a:t>
            </a:r>
            <a:r>
              <a:rPr lang="en-US" altLang="zh-CN" dirty="0" err="1"/>
              <a:t>gnd</a:t>
            </a:r>
            <a:r>
              <a:rPr lang="zh-CN" altLang="en-US" dirty="0"/>
              <a:t>引脚；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5D90383-6B49-49CC-8EF7-7FA954B19C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35460" y="1755430"/>
            <a:ext cx="3968750" cy="36537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3BACD42-DCA3-4C8D-81DF-DB300504AF81}"/>
              </a:ext>
            </a:extLst>
          </p:cNvPr>
          <p:cNvSpPr txBox="1"/>
          <p:nvPr/>
        </p:nvSpPr>
        <p:spPr>
          <a:xfrm>
            <a:off x="469058" y="5469495"/>
            <a:ext cx="6820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、默认调试</a:t>
            </a:r>
            <a:r>
              <a:rPr lang="zh-CN" altLang="zh-CN" dirty="0"/>
              <a:t>串口是接的</a:t>
            </a:r>
            <a:r>
              <a:rPr lang="en-US" altLang="zh-CN" dirty="0"/>
              <a:t>ASR6505</a:t>
            </a:r>
            <a:r>
              <a:rPr lang="zh-CN" altLang="zh-CN" dirty="0"/>
              <a:t>的</a:t>
            </a:r>
            <a:r>
              <a:rPr lang="en-US" altLang="zh-CN" dirty="0"/>
              <a:t>21</a:t>
            </a:r>
            <a:r>
              <a:rPr lang="zh-CN" altLang="zh-CN" dirty="0"/>
              <a:t>、</a:t>
            </a:r>
            <a:r>
              <a:rPr lang="en-US" altLang="zh-CN" dirty="0"/>
              <a:t>22</a:t>
            </a:r>
            <a:r>
              <a:rPr lang="zh-CN" altLang="zh-CN" dirty="0"/>
              <a:t>引脚，是串口</a:t>
            </a:r>
            <a:r>
              <a:rPr lang="en-US" altLang="zh-CN" dirty="0"/>
              <a:t>1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zh-CN" altLang="zh-CN" dirty="0"/>
              <a:t>使用波特率</a:t>
            </a:r>
            <a:r>
              <a:rPr lang="en-US" altLang="zh-CN" dirty="0"/>
              <a:t>115200</a:t>
            </a:r>
            <a:r>
              <a:rPr lang="zh-CN" altLang="zh-CN" dirty="0"/>
              <a:t>，</a:t>
            </a:r>
            <a:r>
              <a:rPr lang="en-US" altLang="zh-CN" dirty="0"/>
              <a:t>8</a:t>
            </a:r>
            <a:r>
              <a:rPr lang="zh-CN" altLang="zh-CN" dirty="0"/>
              <a:t>，</a:t>
            </a:r>
            <a:r>
              <a:rPr lang="en-US" altLang="zh-CN" dirty="0"/>
              <a:t>N,1</a:t>
            </a:r>
            <a:r>
              <a:rPr lang="zh-CN" altLang="zh-CN" dirty="0"/>
              <a:t>；使用时发送</a:t>
            </a:r>
            <a:r>
              <a:rPr lang="en-US" altLang="zh-CN" dirty="0"/>
              <a:t>at</a:t>
            </a:r>
            <a:r>
              <a:rPr lang="zh-CN" altLang="zh-CN" dirty="0"/>
              <a:t>指令需要加换行符</a:t>
            </a:r>
            <a:r>
              <a:rPr lang="en-US" altLang="zh-CN" dirty="0"/>
              <a:t>"\n";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299356" y="92688"/>
            <a:ext cx="5219577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代码下载及串口调试</a:t>
            </a:r>
          </a:p>
        </p:txBody>
      </p:sp>
    </p:spTree>
    <p:extLst>
      <p:ext uri="{BB962C8B-B14F-4D97-AF65-F5344CB8AC3E}">
        <p14:creationId xmlns:p14="http://schemas.microsoft.com/office/powerpoint/2010/main" val="2012557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028498-ECF1-41C9-8A73-EF3FA0A1F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119364"/>
            <a:ext cx="8063446" cy="49019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0100C31-EFFB-4390-B166-D131019EA4EF}"/>
              </a:ext>
            </a:extLst>
          </p:cNvPr>
          <p:cNvSpPr txBox="1"/>
          <p:nvPr/>
        </p:nvSpPr>
        <p:spPr>
          <a:xfrm>
            <a:off x="1701009" y="5991671"/>
            <a:ext cx="7441481" cy="461665"/>
          </a:xfrm>
          <a:prstGeom prst="rect">
            <a:avLst/>
          </a:prstGeom>
          <a:noFill/>
        </p:spPr>
        <p:txBody>
          <a:bodyPr vert="horz" wrap="none" lIns="90000" rtlCol="0" anchor="t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下载地址：</a:t>
            </a:r>
            <a:r>
              <a:rPr lang="en-US" altLang="zh-CN" sz="2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hlinkClick r:id="rId3" action="ppaction://hlinkfile"/>
              </a:rPr>
              <a:t>tongxinmao.com/upload/comnet.zip</a:t>
            </a:r>
            <a:endParaRPr lang="zh-CN" altLang="en-US" sz="24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55340" y="80628"/>
            <a:ext cx="4859537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串口调试工具推荐</a:t>
            </a:r>
          </a:p>
        </p:txBody>
      </p:sp>
    </p:spTree>
    <p:extLst>
      <p:ext uri="{BB962C8B-B14F-4D97-AF65-F5344CB8AC3E}">
        <p14:creationId xmlns:p14="http://schemas.microsoft.com/office/powerpoint/2010/main" val="3280259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ASR6505 </a:t>
            </a:r>
            <a:r>
              <a:rPr lang="zh-CN" altLang="en-US" b="1" dirty="0"/>
              <a:t>硬件软件开始啦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相关技术支持：王正伟 </a:t>
            </a:r>
            <a:r>
              <a:rPr lang="en-US" altLang="zh-CN" sz="3200" dirty="0"/>
              <a:t>13959192997 </a:t>
            </a:r>
            <a:r>
              <a:rPr lang="zh-CN" altLang="en-US" sz="3200" dirty="0"/>
              <a:t>（微信）</a:t>
            </a:r>
            <a:endParaRPr lang="en-US" altLang="zh-CN" sz="3200" dirty="0"/>
          </a:p>
          <a:p>
            <a:r>
              <a:rPr lang="zh-CN" altLang="en-US" sz="3200"/>
              <a:t>技术支持</a:t>
            </a:r>
            <a:r>
              <a:rPr lang="en-US" altLang="zh-CN" sz="3200"/>
              <a:t>QQ</a:t>
            </a:r>
            <a:r>
              <a:rPr lang="zh-CN" altLang="en-US" sz="3200" dirty="0"/>
              <a:t>群：</a:t>
            </a:r>
            <a:r>
              <a:rPr lang="en-US" altLang="zh-CN" sz="3200" dirty="0"/>
              <a:t>753601669</a:t>
            </a:r>
            <a:endParaRPr lang="zh-CN" altLang="en-US" sz="3200" dirty="0"/>
          </a:p>
        </p:txBody>
      </p:sp>
      <p:sp>
        <p:nvSpPr>
          <p:cNvPr id="5" name="圆角矩形 4"/>
          <p:cNvSpPr/>
          <p:nvPr/>
        </p:nvSpPr>
        <p:spPr>
          <a:xfrm>
            <a:off x="119336" y="152636"/>
            <a:ext cx="4103453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软件应用开发</a:t>
            </a:r>
          </a:p>
        </p:txBody>
      </p:sp>
    </p:spTree>
    <p:extLst>
      <p:ext uri="{BB962C8B-B14F-4D97-AF65-F5344CB8AC3E}">
        <p14:creationId xmlns:p14="http://schemas.microsoft.com/office/powerpoint/2010/main" val="233358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FA7DB53-3E86-46E3-A77A-CDB6C5643B20}"/>
              </a:ext>
            </a:extLst>
          </p:cNvPr>
          <p:cNvSpPr txBox="1"/>
          <p:nvPr/>
        </p:nvSpPr>
        <p:spPr>
          <a:xfrm>
            <a:off x="660399" y="1516320"/>
            <a:ext cx="98640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2000" dirty="0"/>
              <a:t>如何搭建环境：看</a:t>
            </a:r>
            <a:r>
              <a:rPr lang="en-US" altLang="zh-CN" sz="2000" dirty="0"/>
              <a:t>《ASR6505_</a:t>
            </a:r>
            <a:r>
              <a:rPr lang="zh-CN" altLang="en-US" sz="2000" dirty="0"/>
              <a:t>应用开发环境搭建指南</a:t>
            </a:r>
            <a:r>
              <a:rPr lang="en-US" altLang="zh-CN" sz="2000" dirty="0"/>
              <a:t>.pdf》</a:t>
            </a:r>
            <a:r>
              <a:rPr lang="zh-CN" altLang="en-US" sz="2000" dirty="0"/>
              <a:t>，推荐使用</a:t>
            </a:r>
            <a:r>
              <a:rPr lang="en-US" altLang="zh-CN" sz="2000" dirty="0"/>
              <a:t>IAR</a:t>
            </a:r>
            <a:r>
              <a:rPr lang="zh-CN" altLang="en-US" sz="2000" dirty="0"/>
              <a:t>；版本为</a:t>
            </a:r>
            <a:r>
              <a:rPr lang="en-US" altLang="zh-CN" sz="2000" dirty="0"/>
              <a:t>IAR for stm8 3.10.4</a:t>
            </a:r>
          </a:p>
          <a:p>
            <a:pPr marL="342900" indent="-342900">
              <a:buFont typeface="+mj-ea"/>
              <a:buAutoNum type="circleNumDbPlain"/>
            </a:pPr>
            <a:endParaRPr lang="en-US" altLang="zh-CN" sz="2000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2000" dirty="0" err="1"/>
              <a:t>Sdk</a:t>
            </a:r>
            <a:r>
              <a:rPr lang="zh-CN" altLang="en-US" sz="2000" dirty="0"/>
              <a:t>代码说明：</a:t>
            </a:r>
            <a:r>
              <a:rPr lang="en-US" altLang="zh-CN" sz="2000" dirty="0"/>
              <a:t>《ASR6505_</a:t>
            </a:r>
            <a:r>
              <a:rPr lang="zh-CN" altLang="en-US" sz="2000" dirty="0"/>
              <a:t>应用开发</a:t>
            </a:r>
            <a:r>
              <a:rPr lang="en-US" altLang="zh-CN" sz="2000" dirty="0"/>
              <a:t>DEMO</a:t>
            </a:r>
            <a:r>
              <a:rPr lang="zh-CN" altLang="en-US" sz="2000" dirty="0"/>
              <a:t>说明</a:t>
            </a:r>
            <a:r>
              <a:rPr lang="en-US" altLang="zh-CN" sz="2000" dirty="0"/>
              <a:t>.pdf》</a:t>
            </a:r>
          </a:p>
          <a:p>
            <a:pPr marL="342900" indent="-342900">
              <a:buFont typeface="+mj-ea"/>
              <a:buAutoNum type="circleNumDbPlain"/>
            </a:pPr>
            <a:endParaRPr lang="en-US" altLang="zh-CN" sz="2000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2000" dirty="0"/>
              <a:t>API</a:t>
            </a:r>
            <a:r>
              <a:rPr lang="zh-CN" altLang="en-US" sz="2000" dirty="0"/>
              <a:t>说明：</a:t>
            </a:r>
            <a:r>
              <a:rPr lang="en-US" altLang="zh-CN" sz="2000" dirty="0"/>
              <a:t>《ASR6505_</a:t>
            </a:r>
            <a:r>
              <a:rPr lang="zh-CN" altLang="en-US" sz="2000" dirty="0"/>
              <a:t>芯片</a:t>
            </a:r>
            <a:r>
              <a:rPr lang="en-US" altLang="zh-CN" sz="2000" dirty="0"/>
              <a:t>API</a:t>
            </a:r>
            <a:r>
              <a:rPr lang="zh-CN" altLang="en-US" sz="2000" dirty="0"/>
              <a:t>使用手册</a:t>
            </a:r>
            <a:r>
              <a:rPr lang="en-US" altLang="zh-CN" sz="2000" dirty="0"/>
              <a:t>.pdf》</a:t>
            </a:r>
            <a:r>
              <a:rPr lang="zh-CN" altLang="en-US" sz="2000" dirty="0"/>
              <a:t>，描述了如何使用串口、</a:t>
            </a:r>
            <a:r>
              <a:rPr lang="en-US" altLang="zh-CN" sz="2000" dirty="0"/>
              <a:t>SPI</a:t>
            </a:r>
            <a:r>
              <a:rPr lang="zh-CN" altLang="en-US" sz="2000" dirty="0"/>
              <a:t>、</a:t>
            </a:r>
            <a:r>
              <a:rPr lang="en-US" altLang="zh-CN" sz="2000" dirty="0"/>
              <a:t>IIC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lora</a:t>
            </a:r>
            <a:r>
              <a:rPr lang="zh-CN" altLang="en-US" sz="2000" dirty="0"/>
              <a:t>收发数据等函数；</a:t>
            </a:r>
            <a:endParaRPr lang="en-US" altLang="zh-CN" sz="2000" dirty="0"/>
          </a:p>
          <a:p>
            <a:pPr marL="342900" indent="-342900">
              <a:buFont typeface="+mj-ea"/>
              <a:buAutoNum type="circleNumDbPlain"/>
            </a:pP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ASR6505_LinkWan</a:t>
            </a:r>
            <a:r>
              <a:rPr lang="zh-CN" altLang="en-US" dirty="0"/>
              <a:t>参数配置说明，是针对阿里</a:t>
            </a:r>
            <a:r>
              <a:rPr lang="en-US" altLang="zh-CN" dirty="0" err="1"/>
              <a:t>LinkWAN</a:t>
            </a:r>
            <a:r>
              <a:rPr lang="zh-CN" altLang="en-US" dirty="0"/>
              <a:t>的设计。</a:t>
            </a:r>
            <a:endParaRPr lang="en-US" altLang="zh-CN" dirty="0"/>
          </a:p>
        </p:txBody>
      </p:sp>
      <p:sp>
        <p:nvSpPr>
          <p:cNvPr id="5" name="圆角矩形 4"/>
          <p:cNvSpPr/>
          <p:nvPr/>
        </p:nvSpPr>
        <p:spPr>
          <a:xfrm>
            <a:off x="660399" y="268533"/>
            <a:ext cx="3347369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软件文档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68" y="4653136"/>
            <a:ext cx="7200900" cy="162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10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6B60A5-4044-4E90-A1FC-484355E50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78"/>
          <a:stretch/>
        </p:blipFill>
        <p:spPr>
          <a:xfrm>
            <a:off x="290318" y="750078"/>
            <a:ext cx="10715625" cy="20281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C0243B-CC9E-4459-8F8D-7A0F85A6B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56" y="2910018"/>
            <a:ext cx="8406396" cy="18754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DFA27BC-EDFA-41AA-9861-CCA2F0B03443}"/>
              </a:ext>
            </a:extLst>
          </p:cNvPr>
          <p:cNvSpPr txBox="1"/>
          <p:nvPr/>
        </p:nvSpPr>
        <p:spPr>
          <a:xfrm>
            <a:off x="1089036" y="4663006"/>
            <a:ext cx="92554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 err="1"/>
              <a:t>BoardTest</a:t>
            </a:r>
            <a:r>
              <a:rPr lang="zh-CN" altLang="en-US" dirty="0"/>
              <a:t>：用于测试发送功率、接收灵敏度，测试需要下载此工程，带基本</a:t>
            </a:r>
            <a:r>
              <a:rPr lang="en-US" altLang="zh-CN" dirty="0"/>
              <a:t>AT</a:t>
            </a:r>
            <a:r>
              <a:rPr lang="zh-CN" altLang="en-US" dirty="0"/>
              <a:t>指令；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Class A</a:t>
            </a:r>
            <a:r>
              <a:rPr lang="zh-CN" altLang="en-US" dirty="0"/>
              <a:t>：标准</a:t>
            </a:r>
            <a:r>
              <a:rPr lang="en-US" altLang="zh-CN" dirty="0" err="1"/>
              <a:t>lorawan</a:t>
            </a:r>
            <a:r>
              <a:rPr lang="en-US" altLang="zh-CN" dirty="0"/>
              <a:t> </a:t>
            </a:r>
            <a:r>
              <a:rPr lang="en-US" altLang="zh-CN" dirty="0" err="1"/>
              <a:t>ClassA</a:t>
            </a:r>
            <a:r>
              <a:rPr lang="zh-CN" altLang="en-US" dirty="0"/>
              <a:t>通信方式工程；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Class C</a:t>
            </a:r>
            <a:r>
              <a:rPr lang="zh-CN" altLang="en-US" dirty="0"/>
              <a:t>：标准</a:t>
            </a:r>
            <a:r>
              <a:rPr lang="en-US" altLang="zh-CN" dirty="0" err="1"/>
              <a:t>lorawan</a:t>
            </a:r>
            <a:r>
              <a:rPr lang="en-US" altLang="zh-CN" dirty="0"/>
              <a:t> </a:t>
            </a:r>
            <a:r>
              <a:rPr lang="en-US" altLang="zh-CN" dirty="0" err="1"/>
              <a:t>ClassC</a:t>
            </a:r>
            <a:r>
              <a:rPr lang="zh-CN" altLang="en-US" dirty="0"/>
              <a:t>通信方式工程；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LCD</a:t>
            </a:r>
            <a:r>
              <a:rPr lang="zh-CN" altLang="en-US" dirty="0"/>
              <a:t>：</a:t>
            </a:r>
            <a:r>
              <a:rPr lang="en-US" altLang="zh-CN" dirty="0" err="1"/>
              <a:t>lcd</a:t>
            </a:r>
            <a:r>
              <a:rPr lang="zh-CN" altLang="en-US" dirty="0"/>
              <a:t>显示控制案例；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 err="1"/>
              <a:t>linkwan</a:t>
            </a:r>
            <a:r>
              <a:rPr lang="zh-CN" altLang="en-US" dirty="0"/>
              <a:t>：支持阿里云</a:t>
            </a:r>
            <a:r>
              <a:rPr lang="en-US" altLang="zh-CN" dirty="0" err="1"/>
              <a:t>linkwan</a:t>
            </a:r>
            <a:r>
              <a:rPr lang="zh-CN" altLang="en-US" dirty="0"/>
              <a:t>的工程；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 err="1"/>
              <a:t>pingpong</a:t>
            </a:r>
            <a:r>
              <a:rPr lang="zh-CN" altLang="en-US" dirty="0"/>
              <a:t>：</a:t>
            </a:r>
            <a:r>
              <a:rPr lang="en-US" altLang="zh-CN" dirty="0" err="1"/>
              <a:t>pingpong</a:t>
            </a:r>
            <a:r>
              <a:rPr lang="zh-CN" altLang="en-US" dirty="0"/>
              <a:t>测试工程；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90318" y="44624"/>
            <a:ext cx="3599397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SDK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431502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AD019FD-6DED-477A-90EE-F63006D9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6" y="1127462"/>
            <a:ext cx="10049070" cy="31388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9FC184-C3E5-47D9-A056-DBB6FADFB827}"/>
              </a:ext>
            </a:extLst>
          </p:cNvPr>
          <p:cNvSpPr txBox="1"/>
          <p:nvPr/>
        </p:nvSpPr>
        <p:spPr>
          <a:xfrm>
            <a:off x="883331" y="4463824"/>
            <a:ext cx="403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双击</a:t>
            </a:r>
            <a:r>
              <a:rPr lang="en-US" altLang="zh-CN" dirty="0" err="1"/>
              <a:t>workspace.eww</a:t>
            </a:r>
            <a:r>
              <a:rPr lang="zh-CN" altLang="en-US" dirty="0"/>
              <a:t>，即可打开工程；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37075" y="137883"/>
            <a:ext cx="5327589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代码：以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class A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</a:t>
            </a:r>
          </a:p>
        </p:txBody>
      </p:sp>
    </p:spTree>
    <p:extLst>
      <p:ext uri="{BB962C8B-B14F-4D97-AF65-F5344CB8AC3E}">
        <p14:creationId xmlns:p14="http://schemas.microsoft.com/office/powerpoint/2010/main" val="1789844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052736"/>
            <a:ext cx="10629900" cy="5309964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71364" y="7946"/>
            <a:ext cx="3347369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代码</a:t>
            </a:r>
          </a:p>
        </p:txBody>
      </p:sp>
    </p:spTree>
    <p:extLst>
      <p:ext uri="{BB962C8B-B14F-4D97-AF65-F5344CB8AC3E}">
        <p14:creationId xmlns:p14="http://schemas.microsoft.com/office/powerpoint/2010/main" val="247114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11"/>
          <p:cNvSpPr>
            <a:spLocks noChangeArrowheads="1"/>
          </p:cNvSpPr>
          <p:nvPr/>
        </p:nvSpPr>
        <p:spPr bwMode="auto">
          <a:xfrm>
            <a:off x="8422889" y="1486302"/>
            <a:ext cx="1849824" cy="678254"/>
          </a:xfrm>
          <a:prstGeom prst="rect">
            <a:avLst/>
          </a:prstGeom>
          <a:solidFill>
            <a:srgbClr val="F08300"/>
          </a:solidFill>
          <a:ln w="6350"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14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家控股上市公司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259869" y="1486302"/>
            <a:ext cx="1803365" cy="678254"/>
            <a:chOff x="4685990" y="1486302"/>
            <a:chExt cx="1803365" cy="678254"/>
          </a:xfrm>
        </p:grpSpPr>
        <p:sp>
          <p:nvSpPr>
            <p:cNvPr id="70" name="矩形 11"/>
            <p:cNvSpPr>
              <a:spLocks noChangeArrowheads="1"/>
            </p:cNvSpPr>
            <p:nvPr/>
          </p:nvSpPr>
          <p:spPr bwMode="auto">
            <a:xfrm>
              <a:off x="4685990" y="1486302"/>
              <a:ext cx="1803365" cy="678254"/>
            </a:xfrm>
            <a:prstGeom prst="rect">
              <a:avLst/>
            </a:prstGeom>
            <a:solidFill>
              <a:srgbClr val="F08300"/>
            </a:solidFill>
            <a:ln w="6350">
              <a:noFill/>
            </a:ln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05001" y="1599820"/>
              <a:ext cx="17705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家二级企业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083059" y="1486302"/>
            <a:ext cx="1817153" cy="678254"/>
            <a:chOff x="2639673" y="1486302"/>
            <a:chExt cx="1817153" cy="678254"/>
          </a:xfrm>
        </p:grpSpPr>
        <p:sp>
          <p:nvSpPr>
            <p:cNvPr id="72" name="矩形 11"/>
            <p:cNvSpPr>
              <a:spLocks noChangeArrowheads="1"/>
            </p:cNvSpPr>
            <p:nvPr/>
          </p:nvSpPr>
          <p:spPr bwMode="auto">
            <a:xfrm>
              <a:off x="2653461" y="1486302"/>
              <a:ext cx="1803365" cy="678254"/>
            </a:xfrm>
            <a:prstGeom prst="rect">
              <a:avLst/>
            </a:prstGeom>
            <a:solidFill>
              <a:srgbClr val="F08300"/>
            </a:solidFill>
            <a:ln w="6350">
              <a:noFill/>
            </a:ln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639673" y="1599820"/>
              <a:ext cx="1817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员工人数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逾</a:t>
              </a:r>
              <a:r>
                <a:rPr lang="en-US" altLang="zh-CN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AutoShape 1" descr="C:\Users\administrator.CEACSZ\Documents\Tencent Files\936582273\Image\C2C\JDGLXIZITO]%@60C[9]IMOF.jpg"/>
          <p:cNvSpPr>
            <a:spLocks noChangeAspect="1" noChangeArrowheads="1"/>
          </p:cNvSpPr>
          <p:nvPr/>
        </p:nvSpPr>
        <p:spPr bwMode="auto">
          <a:xfrm>
            <a:off x="15240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920037" y="1486302"/>
            <a:ext cx="1803365" cy="678254"/>
            <a:chOff x="614037" y="1486302"/>
            <a:chExt cx="1803365" cy="678254"/>
          </a:xfrm>
        </p:grpSpPr>
        <p:sp>
          <p:nvSpPr>
            <p:cNvPr id="74" name="矩形 11"/>
            <p:cNvSpPr>
              <a:spLocks noChangeArrowheads="1"/>
            </p:cNvSpPr>
            <p:nvPr/>
          </p:nvSpPr>
          <p:spPr bwMode="auto">
            <a:xfrm>
              <a:off x="614037" y="1486302"/>
              <a:ext cx="1803365" cy="678254"/>
            </a:xfrm>
            <a:prstGeom prst="rect">
              <a:avLst/>
            </a:prstGeom>
            <a:solidFill>
              <a:srgbClr val="F08300"/>
            </a:solidFill>
            <a:ln w="6350">
              <a:noFill/>
            </a:ln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3651" y="1594597"/>
              <a:ext cx="16441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世界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强企业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02440" y="2550663"/>
            <a:ext cx="1803365" cy="2873927"/>
            <a:chOff x="2653459" y="2550662"/>
            <a:chExt cx="1803365" cy="2873927"/>
          </a:xfrm>
        </p:grpSpPr>
        <p:pic>
          <p:nvPicPr>
            <p:cNvPr id="82" name="Picture 22" descr="E:\libra-cec工作文件\02 品牌建设\05 VI 管理\cec所属企业logo\JPG\长城信息产业股份有限公司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7404" y="4848790"/>
              <a:ext cx="711474" cy="278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20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4084" y="4035332"/>
              <a:ext cx="724794" cy="579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组合 6"/>
            <p:cNvGrpSpPr/>
            <p:nvPr/>
          </p:nvGrpSpPr>
          <p:grpSpPr>
            <a:xfrm>
              <a:off x="2833832" y="2550662"/>
              <a:ext cx="1442621" cy="1250669"/>
              <a:chOff x="2826552" y="3631416"/>
              <a:chExt cx="1442621" cy="1250669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2826552" y="3631416"/>
                <a:ext cx="1442621" cy="1250669"/>
              </a:xfrm>
              <a:prstGeom prst="rect">
                <a:avLst/>
              </a:prstGeom>
              <a:solidFill>
                <a:srgbClr val="175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信息安全</a:t>
                </a:r>
              </a:p>
            </p:txBody>
          </p:sp>
          <p:sp>
            <p:nvSpPr>
              <p:cNvPr id="81" name="Freeform 503"/>
              <p:cNvSpPr>
                <a:spLocks noEditPoints="1"/>
              </p:cNvSpPr>
              <p:nvPr/>
            </p:nvSpPr>
            <p:spPr bwMode="auto">
              <a:xfrm>
                <a:off x="3277832" y="3837969"/>
                <a:ext cx="540060" cy="527135"/>
              </a:xfrm>
              <a:custGeom>
                <a:avLst/>
                <a:gdLst>
                  <a:gd name="T0" fmla="*/ 143 w 287"/>
                  <a:gd name="T1" fmla="*/ 0 h 283"/>
                  <a:gd name="T2" fmla="*/ 208 w 287"/>
                  <a:gd name="T3" fmla="*/ 14 h 283"/>
                  <a:gd name="T4" fmla="*/ 280 w 287"/>
                  <a:gd name="T5" fmla="*/ 4 h 283"/>
                  <a:gd name="T6" fmla="*/ 287 w 287"/>
                  <a:gd name="T7" fmla="*/ 61 h 283"/>
                  <a:gd name="T8" fmla="*/ 220 w 287"/>
                  <a:gd name="T9" fmla="*/ 237 h 283"/>
                  <a:gd name="T10" fmla="*/ 143 w 287"/>
                  <a:gd name="T11" fmla="*/ 283 h 283"/>
                  <a:gd name="T12" fmla="*/ 67 w 287"/>
                  <a:gd name="T13" fmla="*/ 238 h 283"/>
                  <a:gd name="T14" fmla="*/ 0 w 287"/>
                  <a:gd name="T15" fmla="*/ 61 h 283"/>
                  <a:gd name="T16" fmla="*/ 7 w 287"/>
                  <a:gd name="T17" fmla="*/ 4 h 283"/>
                  <a:gd name="T18" fmla="*/ 79 w 287"/>
                  <a:gd name="T19" fmla="*/ 14 h 283"/>
                  <a:gd name="T20" fmla="*/ 143 w 287"/>
                  <a:gd name="T21" fmla="*/ 0 h 283"/>
                  <a:gd name="T22" fmla="*/ 37 w 287"/>
                  <a:gd name="T23" fmla="*/ 90 h 283"/>
                  <a:gd name="T24" fmla="*/ 90 w 287"/>
                  <a:gd name="T25" fmla="*/ 210 h 283"/>
                  <a:gd name="T26" fmla="*/ 143 w 287"/>
                  <a:gd name="T27" fmla="*/ 246 h 283"/>
                  <a:gd name="T28" fmla="*/ 197 w 287"/>
                  <a:gd name="T29" fmla="*/ 210 h 283"/>
                  <a:gd name="T30" fmla="*/ 250 w 287"/>
                  <a:gd name="T31" fmla="*/ 90 h 283"/>
                  <a:gd name="T32" fmla="*/ 37 w 287"/>
                  <a:gd name="T33" fmla="*/ 9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7" h="283">
                    <a:moveTo>
                      <a:pt x="143" y="0"/>
                    </a:moveTo>
                    <a:cubicBezTo>
                      <a:pt x="143" y="0"/>
                      <a:pt x="176" y="14"/>
                      <a:pt x="208" y="14"/>
                    </a:cubicBezTo>
                    <a:cubicBezTo>
                      <a:pt x="240" y="14"/>
                      <a:pt x="280" y="4"/>
                      <a:pt x="280" y="4"/>
                    </a:cubicBezTo>
                    <a:cubicBezTo>
                      <a:pt x="280" y="4"/>
                      <a:pt x="287" y="27"/>
                      <a:pt x="287" y="61"/>
                    </a:cubicBezTo>
                    <a:cubicBezTo>
                      <a:pt x="287" y="150"/>
                      <a:pt x="258" y="206"/>
                      <a:pt x="220" y="237"/>
                    </a:cubicBezTo>
                    <a:cubicBezTo>
                      <a:pt x="197" y="257"/>
                      <a:pt x="159" y="283"/>
                      <a:pt x="143" y="283"/>
                    </a:cubicBezTo>
                    <a:cubicBezTo>
                      <a:pt x="128" y="283"/>
                      <a:pt x="90" y="257"/>
                      <a:pt x="67" y="238"/>
                    </a:cubicBezTo>
                    <a:cubicBezTo>
                      <a:pt x="29" y="206"/>
                      <a:pt x="0" y="150"/>
                      <a:pt x="0" y="61"/>
                    </a:cubicBezTo>
                    <a:cubicBezTo>
                      <a:pt x="0" y="26"/>
                      <a:pt x="7" y="4"/>
                      <a:pt x="7" y="4"/>
                    </a:cubicBezTo>
                    <a:cubicBezTo>
                      <a:pt x="7" y="4"/>
                      <a:pt x="46" y="14"/>
                      <a:pt x="79" y="14"/>
                    </a:cubicBezTo>
                    <a:cubicBezTo>
                      <a:pt x="111" y="14"/>
                      <a:pt x="143" y="0"/>
                      <a:pt x="143" y="0"/>
                    </a:cubicBezTo>
                    <a:moveTo>
                      <a:pt x="37" y="90"/>
                    </a:moveTo>
                    <a:cubicBezTo>
                      <a:pt x="42" y="144"/>
                      <a:pt x="60" y="185"/>
                      <a:pt x="90" y="210"/>
                    </a:cubicBezTo>
                    <a:cubicBezTo>
                      <a:pt x="113" y="229"/>
                      <a:pt x="134" y="242"/>
                      <a:pt x="143" y="246"/>
                    </a:cubicBezTo>
                    <a:cubicBezTo>
                      <a:pt x="153" y="242"/>
                      <a:pt x="174" y="228"/>
                      <a:pt x="197" y="210"/>
                    </a:cubicBezTo>
                    <a:cubicBezTo>
                      <a:pt x="227" y="185"/>
                      <a:pt x="245" y="144"/>
                      <a:pt x="250" y="90"/>
                    </a:cubicBezTo>
                    <a:lnTo>
                      <a:pt x="37" y="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7" name="矩形 96"/>
            <p:cNvSpPr/>
            <p:nvPr/>
          </p:nvSpPr>
          <p:spPr>
            <a:xfrm>
              <a:off x="2653459" y="3633661"/>
              <a:ext cx="1803365" cy="1790928"/>
            </a:xfrm>
            <a:prstGeom prst="rect">
              <a:avLst/>
            </a:prstGeom>
            <a:noFill/>
            <a:ln w="12700">
              <a:solidFill>
                <a:srgbClr val="1754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919289" y="2550663"/>
            <a:ext cx="1803365" cy="2873927"/>
            <a:chOff x="620931" y="2550662"/>
            <a:chExt cx="1803365" cy="2873927"/>
          </a:xfrm>
        </p:grpSpPr>
        <p:pic>
          <p:nvPicPr>
            <p:cNvPr id="85" name="Picture 1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551" y="4113076"/>
              <a:ext cx="717628" cy="393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组合 7"/>
            <p:cNvGrpSpPr/>
            <p:nvPr/>
          </p:nvGrpSpPr>
          <p:grpSpPr>
            <a:xfrm>
              <a:off x="808659" y="2550662"/>
              <a:ext cx="1442621" cy="1250669"/>
              <a:chOff x="1276513" y="3631416"/>
              <a:chExt cx="1442621" cy="1250669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1276513" y="3631416"/>
                <a:ext cx="1442621" cy="1250669"/>
              </a:xfrm>
              <a:prstGeom prst="rect">
                <a:avLst/>
              </a:prstGeom>
              <a:solidFill>
                <a:srgbClr val="175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新型显示</a:t>
                </a:r>
              </a:p>
            </p:txBody>
          </p:sp>
          <p:sp>
            <p:nvSpPr>
              <p:cNvPr id="66" name="Freeform 250"/>
              <p:cNvSpPr>
                <a:spLocks noEditPoints="1"/>
              </p:cNvSpPr>
              <p:nvPr/>
            </p:nvSpPr>
            <p:spPr bwMode="auto">
              <a:xfrm>
                <a:off x="1727684" y="3837969"/>
                <a:ext cx="540281" cy="511485"/>
              </a:xfrm>
              <a:custGeom>
                <a:avLst/>
                <a:gdLst>
                  <a:gd name="T0" fmla="*/ 19 w 229"/>
                  <a:gd name="T1" fmla="*/ 0 h 217"/>
                  <a:gd name="T2" fmla="*/ 209 w 229"/>
                  <a:gd name="T3" fmla="*/ 0 h 217"/>
                  <a:gd name="T4" fmla="*/ 229 w 229"/>
                  <a:gd name="T5" fmla="*/ 20 h 217"/>
                  <a:gd name="T6" fmla="*/ 229 w 229"/>
                  <a:gd name="T7" fmla="*/ 140 h 217"/>
                  <a:gd name="T8" fmla="*/ 209 w 229"/>
                  <a:gd name="T9" fmla="*/ 160 h 217"/>
                  <a:gd name="T10" fmla="*/ 19 w 229"/>
                  <a:gd name="T11" fmla="*/ 160 h 217"/>
                  <a:gd name="T12" fmla="*/ 0 w 229"/>
                  <a:gd name="T13" fmla="*/ 140 h 217"/>
                  <a:gd name="T14" fmla="*/ 0 w 229"/>
                  <a:gd name="T15" fmla="*/ 20 h 217"/>
                  <a:gd name="T16" fmla="*/ 19 w 229"/>
                  <a:gd name="T17" fmla="*/ 0 h 217"/>
                  <a:gd name="T18" fmla="*/ 56 w 229"/>
                  <a:gd name="T19" fmla="*/ 203 h 217"/>
                  <a:gd name="T20" fmla="*/ 94 w 229"/>
                  <a:gd name="T21" fmla="*/ 199 h 217"/>
                  <a:gd name="T22" fmla="*/ 94 w 229"/>
                  <a:gd name="T23" fmla="*/ 171 h 217"/>
                  <a:gd name="T24" fmla="*/ 140 w 229"/>
                  <a:gd name="T25" fmla="*/ 171 h 217"/>
                  <a:gd name="T26" fmla="*/ 140 w 229"/>
                  <a:gd name="T27" fmla="*/ 199 h 217"/>
                  <a:gd name="T28" fmla="*/ 176 w 229"/>
                  <a:gd name="T29" fmla="*/ 203 h 217"/>
                  <a:gd name="T30" fmla="*/ 176 w 229"/>
                  <a:gd name="T31" fmla="*/ 217 h 217"/>
                  <a:gd name="T32" fmla="*/ 56 w 229"/>
                  <a:gd name="T33" fmla="*/ 217 h 217"/>
                  <a:gd name="T34" fmla="*/ 56 w 229"/>
                  <a:gd name="T35" fmla="*/ 203 h 217"/>
                  <a:gd name="T36" fmla="*/ 17 w 229"/>
                  <a:gd name="T37" fmla="*/ 19 h 217"/>
                  <a:gd name="T38" fmla="*/ 17 w 229"/>
                  <a:gd name="T39" fmla="*/ 124 h 217"/>
                  <a:gd name="T40" fmla="*/ 210 w 229"/>
                  <a:gd name="T41" fmla="*/ 124 h 217"/>
                  <a:gd name="T42" fmla="*/ 210 w 229"/>
                  <a:gd name="T43" fmla="*/ 19 h 217"/>
                  <a:gd name="T44" fmla="*/ 17 w 229"/>
                  <a:gd name="T45" fmla="*/ 19 h 217"/>
                  <a:gd name="T46" fmla="*/ 191 w 229"/>
                  <a:gd name="T47" fmla="*/ 134 h 217"/>
                  <a:gd name="T48" fmla="*/ 183 w 229"/>
                  <a:gd name="T49" fmla="*/ 142 h 217"/>
                  <a:gd name="T50" fmla="*/ 191 w 229"/>
                  <a:gd name="T51" fmla="*/ 150 h 217"/>
                  <a:gd name="T52" fmla="*/ 199 w 229"/>
                  <a:gd name="T53" fmla="*/ 142 h 217"/>
                  <a:gd name="T54" fmla="*/ 191 w 229"/>
                  <a:gd name="T55" fmla="*/ 134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9" h="217">
                    <a:moveTo>
                      <a:pt x="19" y="0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220" y="0"/>
                      <a:pt x="229" y="9"/>
                      <a:pt x="229" y="20"/>
                    </a:cubicBezTo>
                    <a:cubicBezTo>
                      <a:pt x="229" y="140"/>
                      <a:pt x="229" y="140"/>
                      <a:pt x="229" y="140"/>
                    </a:cubicBezTo>
                    <a:cubicBezTo>
                      <a:pt x="229" y="151"/>
                      <a:pt x="220" y="160"/>
                      <a:pt x="209" y="160"/>
                    </a:cubicBezTo>
                    <a:cubicBezTo>
                      <a:pt x="19" y="160"/>
                      <a:pt x="19" y="160"/>
                      <a:pt x="19" y="160"/>
                    </a:cubicBezTo>
                    <a:cubicBezTo>
                      <a:pt x="8" y="160"/>
                      <a:pt x="0" y="151"/>
                      <a:pt x="0" y="14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8" y="0"/>
                      <a:pt x="19" y="0"/>
                    </a:cubicBezTo>
                    <a:close/>
                    <a:moveTo>
                      <a:pt x="56" y="203"/>
                    </a:moveTo>
                    <a:cubicBezTo>
                      <a:pt x="69" y="201"/>
                      <a:pt x="81" y="199"/>
                      <a:pt x="94" y="199"/>
                    </a:cubicBezTo>
                    <a:cubicBezTo>
                      <a:pt x="94" y="171"/>
                      <a:pt x="94" y="171"/>
                      <a:pt x="94" y="171"/>
                    </a:cubicBezTo>
                    <a:cubicBezTo>
                      <a:pt x="140" y="171"/>
                      <a:pt x="140" y="171"/>
                      <a:pt x="140" y="171"/>
                    </a:cubicBezTo>
                    <a:cubicBezTo>
                      <a:pt x="140" y="199"/>
                      <a:pt x="140" y="199"/>
                      <a:pt x="140" y="199"/>
                    </a:cubicBezTo>
                    <a:cubicBezTo>
                      <a:pt x="152" y="200"/>
                      <a:pt x="164" y="201"/>
                      <a:pt x="176" y="203"/>
                    </a:cubicBezTo>
                    <a:cubicBezTo>
                      <a:pt x="176" y="217"/>
                      <a:pt x="176" y="217"/>
                      <a:pt x="176" y="217"/>
                    </a:cubicBezTo>
                    <a:cubicBezTo>
                      <a:pt x="56" y="217"/>
                      <a:pt x="56" y="217"/>
                      <a:pt x="56" y="217"/>
                    </a:cubicBezTo>
                    <a:cubicBezTo>
                      <a:pt x="56" y="213"/>
                      <a:pt x="56" y="208"/>
                      <a:pt x="56" y="203"/>
                    </a:cubicBezTo>
                    <a:close/>
                    <a:moveTo>
                      <a:pt x="17" y="19"/>
                    </a:moveTo>
                    <a:cubicBezTo>
                      <a:pt x="17" y="124"/>
                      <a:pt x="17" y="124"/>
                      <a:pt x="17" y="124"/>
                    </a:cubicBezTo>
                    <a:cubicBezTo>
                      <a:pt x="210" y="124"/>
                      <a:pt x="210" y="124"/>
                      <a:pt x="210" y="124"/>
                    </a:cubicBezTo>
                    <a:cubicBezTo>
                      <a:pt x="210" y="19"/>
                      <a:pt x="210" y="19"/>
                      <a:pt x="210" y="19"/>
                    </a:cubicBezTo>
                    <a:cubicBezTo>
                      <a:pt x="17" y="19"/>
                      <a:pt x="17" y="19"/>
                      <a:pt x="17" y="19"/>
                    </a:cubicBezTo>
                    <a:close/>
                    <a:moveTo>
                      <a:pt x="191" y="134"/>
                    </a:moveTo>
                    <a:cubicBezTo>
                      <a:pt x="186" y="134"/>
                      <a:pt x="183" y="137"/>
                      <a:pt x="183" y="142"/>
                    </a:cubicBezTo>
                    <a:cubicBezTo>
                      <a:pt x="183" y="146"/>
                      <a:pt x="186" y="150"/>
                      <a:pt x="191" y="150"/>
                    </a:cubicBezTo>
                    <a:cubicBezTo>
                      <a:pt x="195" y="150"/>
                      <a:pt x="199" y="146"/>
                      <a:pt x="199" y="142"/>
                    </a:cubicBezTo>
                    <a:cubicBezTo>
                      <a:pt x="199" y="137"/>
                      <a:pt x="195" y="134"/>
                      <a:pt x="191" y="1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6" name="矩形 95"/>
            <p:cNvSpPr/>
            <p:nvPr/>
          </p:nvSpPr>
          <p:spPr>
            <a:xfrm>
              <a:off x="620931" y="3633661"/>
              <a:ext cx="1803365" cy="1790928"/>
            </a:xfrm>
            <a:prstGeom prst="rect">
              <a:avLst/>
            </a:prstGeom>
            <a:noFill/>
            <a:ln w="12700">
              <a:solidFill>
                <a:srgbClr val="1754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612" y="4671687"/>
              <a:ext cx="903862" cy="463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" name="组合 17"/>
          <p:cNvGrpSpPr/>
          <p:nvPr/>
        </p:nvGrpSpPr>
        <p:grpSpPr>
          <a:xfrm>
            <a:off x="6285591" y="2548037"/>
            <a:ext cx="1803365" cy="2876553"/>
            <a:chOff x="4688732" y="2548036"/>
            <a:chExt cx="1803365" cy="2876553"/>
          </a:xfrm>
        </p:grpSpPr>
        <p:sp>
          <p:nvSpPr>
            <p:cNvPr id="60" name="矩形 59"/>
            <p:cNvSpPr/>
            <p:nvPr/>
          </p:nvSpPr>
          <p:spPr>
            <a:xfrm>
              <a:off x="4861953" y="2548036"/>
              <a:ext cx="1442621" cy="1250669"/>
            </a:xfrm>
            <a:prstGeom prst="rect">
              <a:avLst/>
            </a:prstGeom>
            <a:solidFill>
              <a:srgbClr val="175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信息服务</a:t>
              </a: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5299360" y="2766285"/>
              <a:ext cx="591207" cy="482061"/>
              <a:chOff x="6825109" y="4018047"/>
              <a:chExt cx="515938" cy="420688"/>
            </a:xfrm>
            <a:solidFill>
              <a:schemeClr val="bg1"/>
            </a:solidFill>
          </p:grpSpPr>
          <p:sp>
            <p:nvSpPr>
              <p:cNvPr id="87" name="Freeform 786"/>
              <p:cNvSpPr>
                <a:spLocks noEditPoints="1"/>
              </p:cNvSpPr>
              <p:nvPr/>
            </p:nvSpPr>
            <p:spPr bwMode="auto">
              <a:xfrm>
                <a:off x="7048947" y="4318085"/>
                <a:ext cx="292100" cy="114300"/>
              </a:xfrm>
              <a:custGeom>
                <a:avLst/>
                <a:gdLst>
                  <a:gd name="T0" fmla="*/ 105 w 114"/>
                  <a:gd name="T1" fmla="*/ 4 h 45"/>
                  <a:gd name="T2" fmla="*/ 85 w 114"/>
                  <a:gd name="T3" fmla="*/ 4 h 45"/>
                  <a:gd name="T4" fmla="*/ 69 w 114"/>
                  <a:gd name="T5" fmla="*/ 11 h 45"/>
                  <a:gd name="T6" fmla="*/ 64 w 114"/>
                  <a:gd name="T7" fmla="*/ 12 h 45"/>
                  <a:gd name="T8" fmla="*/ 69 w 114"/>
                  <a:gd name="T9" fmla="*/ 20 h 45"/>
                  <a:gd name="T10" fmla="*/ 65 w 114"/>
                  <a:gd name="T11" fmla="*/ 27 h 45"/>
                  <a:gd name="T12" fmla="*/ 58 w 114"/>
                  <a:gd name="T13" fmla="*/ 8 h 45"/>
                  <a:gd name="T14" fmla="*/ 63 w 114"/>
                  <a:gd name="T15" fmla="*/ 15 h 45"/>
                  <a:gd name="T16" fmla="*/ 58 w 114"/>
                  <a:gd name="T17" fmla="*/ 16 h 45"/>
                  <a:gd name="T18" fmla="*/ 63 w 114"/>
                  <a:gd name="T19" fmla="*/ 24 h 45"/>
                  <a:gd name="T20" fmla="*/ 58 w 114"/>
                  <a:gd name="T21" fmla="*/ 30 h 45"/>
                  <a:gd name="T22" fmla="*/ 52 w 114"/>
                  <a:gd name="T23" fmla="*/ 12 h 45"/>
                  <a:gd name="T24" fmla="*/ 56 w 114"/>
                  <a:gd name="T25" fmla="*/ 19 h 45"/>
                  <a:gd name="T26" fmla="*/ 52 w 114"/>
                  <a:gd name="T27" fmla="*/ 20 h 45"/>
                  <a:gd name="T28" fmla="*/ 56 w 114"/>
                  <a:gd name="T29" fmla="*/ 28 h 45"/>
                  <a:gd name="T30" fmla="*/ 46 w 114"/>
                  <a:gd name="T31" fmla="*/ 11 h 45"/>
                  <a:gd name="T32" fmla="*/ 45 w 114"/>
                  <a:gd name="T33" fmla="*/ 16 h 45"/>
                  <a:gd name="T34" fmla="*/ 50 w 114"/>
                  <a:gd name="T35" fmla="*/ 23 h 45"/>
                  <a:gd name="T36" fmla="*/ 45 w 114"/>
                  <a:gd name="T37" fmla="*/ 24 h 45"/>
                  <a:gd name="T38" fmla="*/ 17 w 114"/>
                  <a:gd name="T39" fmla="*/ 30 h 45"/>
                  <a:gd name="T40" fmla="*/ 23 w 114"/>
                  <a:gd name="T41" fmla="*/ 24 h 45"/>
                  <a:gd name="T42" fmla="*/ 24 w 114"/>
                  <a:gd name="T43" fmla="*/ 19 h 45"/>
                  <a:gd name="T44" fmla="*/ 21 w 114"/>
                  <a:gd name="T45" fmla="*/ 12 h 45"/>
                  <a:gd name="T46" fmla="*/ 25 w 114"/>
                  <a:gd name="T47" fmla="*/ 11 h 45"/>
                  <a:gd name="T48" fmla="*/ 25 w 114"/>
                  <a:gd name="T49" fmla="*/ 26 h 45"/>
                  <a:gd name="T50" fmla="*/ 30 w 114"/>
                  <a:gd name="T51" fmla="*/ 20 h 45"/>
                  <a:gd name="T52" fmla="*/ 31 w 114"/>
                  <a:gd name="T53" fmla="*/ 15 h 45"/>
                  <a:gd name="T54" fmla="*/ 28 w 114"/>
                  <a:gd name="T55" fmla="*/ 8 h 45"/>
                  <a:gd name="T56" fmla="*/ 36 w 114"/>
                  <a:gd name="T57" fmla="*/ 30 h 45"/>
                  <a:gd name="T58" fmla="*/ 32 w 114"/>
                  <a:gd name="T59" fmla="*/ 22 h 45"/>
                  <a:gd name="T60" fmla="*/ 37 w 114"/>
                  <a:gd name="T61" fmla="*/ 16 h 45"/>
                  <a:gd name="T62" fmla="*/ 38 w 114"/>
                  <a:gd name="T63" fmla="*/ 11 h 45"/>
                  <a:gd name="T64" fmla="*/ 38 w 114"/>
                  <a:gd name="T65" fmla="*/ 28 h 45"/>
                  <a:gd name="T66" fmla="*/ 43 w 114"/>
                  <a:gd name="T67" fmla="*/ 26 h 45"/>
                  <a:gd name="T68" fmla="*/ 39 w 114"/>
                  <a:gd name="T69" fmla="*/ 19 h 45"/>
                  <a:gd name="T70" fmla="*/ 44 w 114"/>
                  <a:gd name="T71" fmla="*/ 12 h 45"/>
                  <a:gd name="T72" fmla="*/ 71 w 114"/>
                  <a:gd name="T73" fmla="*/ 43 h 45"/>
                  <a:gd name="T74" fmla="*/ 71 w 114"/>
                  <a:gd name="T75" fmla="*/ 33 h 45"/>
                  <a:gd name="T76" fmla="*/ 76 w 114"/>
                  <a:gd name="T77" fmla="*/ 27 h 45"/>
                  <a:gd name="T78" fmla="*/ 71 w 114"/>
                  <a:gd name="T79" fmla="*/ 20 h 45"/>
                  <a:gd name="T80" fmla="*/ 76 w 114"/>
                  <a:gd name="T81" fmla="*/ 19 h 45"/>
                  <a:gd name="T82" fmla="*/ 71 w 114"/>
                  <a:gd name="T83" fmla="*/ 11 h 45"/>
                  <a:gd name="T84" fmla="*/ 71 w 114"/>
                  <a:gd name="T85" fmla="*/ 3 h 45"/>
                  <a:gd name="T86" fmla="*/ 79 w 114"/>
                  <a:gd name="T87" fmla="*/ 31 h 45"/>
                  <a:gd name="T88" fmla="*/ 83 w 114"/>
                  <a:gd name="T89" fmla="*/ 24 h 45"/>
                  <a:gd name="T90" fmla="*/ 82 w 114"/>
                  <a:gd name="T91" fmla="*/ 19 h 45"/>
                  <a:gd name="T92" fmla="*/ 77 w 114"/>
                  <a:gd name="T93" fmla="*/ 12 h 45"/>
                  <a:gd name="T94" fmla="*/ 81 w 114"/>
                  <a:gd name="T95" fmla="*/ 11 h 45"/>
                  <a:gd name="T96" fmla="*/ 85 w 114"/>
                  <a:gd name="T97" fmla="*/ 27 h 45"/>
                  <a:gd name="T98" fmla="*/ 89 w 114"/>
                  <a:gd name="T99" fmla="*/ 20 h 45"/>
                  <a:gd name="T100" fmla="*/ 88 w 114"/>
                  <a:gd name="T101" fmla="*/ 15 h 45"/>
                  <a:gd name="T102" fmla="*/ 83 w 114"/>
                  <a:gd name="T103" fmla="*/ 8 h 45"/>
                  <a:gd name="T104" fmla="*/ 97 w 114"/>
                  <a:gd name="T105" fmla="*/ 31 h 45"/>
                  <a:gd name="T106" fmla="*/ 91 w 114"/>
                  <a:gd name="T107" fmla="*/ 23 h 45"/>
                  <a:gd name="T108" fmla="*/ 95 w 114"/>
                  <a:gd name="T109" fmla="*/ 16 h 45"/>
                  <a:gd name="T110" fmla="*/ 94 w 114"/>
                  <a:gd name="T111" fmla="*/ 11 h 45"/>
                  <a:gd name="T112" fmla="*/ 89 w 114"/>
                  <a:gd name="T113" fmla="*/ 5 h 45"/>
                  <a:gd name="T114" fmla="*/ 101 w 114"/>
                  <a:gd name="T115" fmla="*/ 4 h 45"/>
                  <a:gd name="T116" fmla="*/ 101 w 114"/>
                  <a:gd name="T11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4" h="45">
                    <a:moveTo>
                      <a:pt x="16" y="0"/>
                    </a:moveTo>
                    <a:cubicBezTo>
                      <a:pt x="13" y="0"/>
                      <a:pt x="11" y="2"/>
                      <a:pt x="10" y="4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3"/>
                      <a:pt x="3" y="45"/>
                      <a:pt x="6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2" y="45"/>
                      <a:pt x="114" y="43"/>
                      <a:pt x="113" y="41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4" y="2"/>
                      <a:pt x="101" y="0"/>
                      <a:pt x="99" y="0"/>
                    </a:cubicBezTo>
                    <a:lnTo>
                      <a:pt x="16" y="0"/>
                    </a:lnTo>
                    <a:close/>
                    <a:moveTo>
                      <a:pt x="79" y="3"/>
                    </a:moveTo>
                    <a:cubicBezTo>
                      <a:pt x="79" y="3"/>
                      <a:pt x="79" y="2"/>
                      <a:pt x="80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4" y="2"/>
                      <a:pt x="84" y="3"/>
                      <a:pt x="85" y="3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4" y="5"/>
                      <a:pt x="83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0" y="5"/>
                      <a:pt x="79" y="5"/>
                      <a:pt x="79" y="4"/>
                    </a:cubicBezTo>
                    <a:lnTo>
                      <a:pt x="79" y="3"/>
                    </a:lnTo>
                    <a:close/>
                    <a:moveTo>
                      <a:pt x="64" y="8"/>
                    </a:moveTo>
                    <a:cubicBezTo>
                      <a:pt x="69" y="8"/>
                      <a:pt x="69" y="8"/>
                      <a:pt x="69" y="8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4" y="11"/>
                      <a:pt x="64" y="11"/>
                      <a:pt x="64" y="11"/>
                    </a:cubicBezTo>
                    <a:lnTo>
                      <a:pt x="64" y="8"/>
                    </a:lnTo>
                    <a:close/>
                    <a:moveTo>
                      <a:pt x="64" y="12"/>
                    </a:moveTo>
                    <a:cubicBezTo>
                      <a:pt x="69" y="12"/>
                      <a:pt x="69" y="12"/>
                      <a:pt x="69" y="12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4" y="12"/>
                    </a:lnTo>
                    <a:close/>
                    <a:moveTo>
                      <a:pt x="65" y="16"/>
                    </a:move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5" y="19"/>
                      <a:pt x="65" y="19"/>
                      <a:pt x="65" y="19"/>
                    </a:cubicBezTo>
                    <a:lnTo>
                      <a:pt x="65" y="16"/>
                    </a:lnTo>
                    <a:close/>
                    <a:moveTo>
                      <a:pt x="65" y="20"/>
                    </a:moveTo>
                    <a:cubicBezTo>
                      <a:pt x="69" y="20"/>
                      <a:pt x="69" y="20"/>
                      <a:pt x="69" y="20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5" y="23"/>
                      <a:pt x="65" y="23"/>
                      <a:pt x="65" y="23"/>
                    </a:cubicBezTo>
                    <a:lnTo>
                      <a:pt x="65" y="20"/>
                    </a:lnTo>
                    <a:close/>
                    <a:moveTo>
                      <a:pt x="65" y="24"/>
                    </a:move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65" y="27"/>
                      <a:pt x="65" y="27"/>
                      <a:pt x="65" y="27"/>
                    </a:cubicBezTo>
                    <a:lnTo>
                      <a:pt x="65" y="24"/>
                    </a:lnTo>
                    <a:close/>
                    <a:moveTo>
                      <a:pt x="65" y="28"/>
                    </a:moveTo>
                    <a:cubicBezTo>
                      <a:pt x="70" y="28"/>
                      <a:pt x="70" y="28"/>
                      <a:pt x="70" y="2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65" y="31"/>
                      <a:pt x="65" y="31"/>
                      <a:pt x="65" y="31"/>
                    </a:cubicBezTo>
                    <a:lnTo>
                      <a:pt x="65" y="28"/>
                    </a:lnTo>
                    <a:close/>
                    <a:moveTo>
                      <a:pt x="58" y="8"/>
                    </a:moveTo>
                    <a:cubicBezTo>
                      <a:pt x="63" y="8"/>
                      <a:pt x="63" y="8"/>
                      <a:pt x="63" y="8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58" y="11"/>
                      <a:pt x="58" y="11"/>
                      <a:pt x="58" y="11"/>
                    </a:cubicBezTo>
                    <a:lnTo>
                      <a:pt x="58" y="8"/>
                    </a:lnTo>
                    <a:close/>
                    <a:moveTo>
                      <a:pt x="58" y="12"/>
                    </a:move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58" y="15"/>
                      <a:pt x="58" y="15"/>
                      <a:pt x="58" y="15"/>
                    </a:cubicBezTo>
                    <a:lnTo>
                      <a:pt x="58" y="12"/>
                    </a:lnTo>
                    <a:close/>
                    <a:moveTo>
                      <a:pt x="58" y="16"/>
                    </a:moveTo>
                    <a:cubicBezTo>
                      <a:pt x="63" y="16"/>
                      <a:pt x="63" y="16"/>
                      <a:pt x="63" y="16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58" y="19"/>
                      <a:pt x="58" y="19"/>
                      <a:pt x="58" y="19"/>
                    </a:cubicBezTo>
                    <a:lnTo>
                      <a:pt x="58" y="16"/>
                    </a:lnTo>
                    <a:close/>
                    <a:moveTo>
                      <a:pt x="58" y="20"/>
                    </a:move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58" y="23"/>
                      <a:pt x="58" y="23"/>
                      <a:pt x="58" y="23"/>
                    </a:cubicBezTo>
                    <a:lnTo>
                      <a:pt x="58" y="20"/>
                    </a:lnTo>
                    <a:close/>
                    <a:moveTo>
                      <a:pt x="58" y="24"/>
                    </a:move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58" y="27"/>
                      <a:pt x="58" y="27"/>
                      <a:pt x="58" y="27"/>
                    </a:cubicBezTo>
                    <a:lnTo>
                      <a:pt x="58" y="24"/>
                    </a:lnTo>
                    <a:close/>
                    <a:moveTo>
                      <a:pt x="58" y="28"/>
                    </a:move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58" y="30"/>
                      <a:pt x="58" y="30"/>
                      <a:pt x="58" y="30"/>
                    </a:cubicBezTo>
                    <a:lnTo>
                      <a:pt x="58" y="28"/>
                    </a:lnTo>
                    <a:close/>
                    <a:moveTo>
                      <a:pt x="52" y="8"/>
                    </a:moveTo>
                    <a:cubicBezTo>
                      <a:pt x="57" y="8"/>
                      <a:pt x="57" y="8"/>
                      <a:pt x="57" y="8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2" y="11"/>
                      <a:pt x="52" y="11"/>
                      <a:pt x="52" y="11"/>
                    </a:cubicBezTo>
                    <a:lnTo>
                      <a:pt x="52" y="8"/>
                    </a:lnTo>
                    <a:close/>
                    <a:moveTo>
                      <a:pt x="52" y="12"/>
                    </a:moveTo>
                    <a:cubicBezTo>
                      <a:pt x="56" y="12"/>
                      <a:pt x="56" y="12"/>
                      <a:pt x="56" y="12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2" y="15"/>
                      <a:pt x="52" y="15"/>
                      <a:pt x="52" y="15"/>
                    </a:cubicBezTo>
                    <a:lnTo>
                      <a:pt x="52" y="12"/>
                    </a:lnTo>
                    <a:close/>
                    <a:moveTo>
                      <a:pt x="52" y="16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2" y="19"/>
                      <a:pt x="52" y="19"/>
                      <a:pt x="52" y="19"/>
                    </a:cubicBezTo>
                    <a:lnTo>
                      <a:pt x="52" y="16"/>
                    </a:lnTo>
                    <a:close/>
                    <a:moveTo>
                      <a:pt x="52" y="20"/>
                    </a:move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2" y="23"/>
                      <a:pt x="52" y="23"/>
                      <a:pt x="52" y="23"/>
                    </a:cubicBezTo>
                    <a:lnTo>
                      <a:pt x="52" y="20"/>
                    </a:lnTo>
                    <a:close/>
                    <a:moveTo>
                      <a:pt x="52" y="24"/>
                    </a:move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1" y="26"/>
                      <a:pt x="51" y="26"/>
                      <a:pt x="51" y="26"/>
                    </a:cubicBezTo>
                    <a:lnTo>
                      <a:pt x="52" y="24"/>
                    </a:lnTo>
                    <a:close/>
                    <a:moveTo>
                      <a:pt x="51" y="28"/>
                    </a:move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1" y="30"/>
                      <a:pt x="51" y="30"/>
                      <a:pt x="51" y="30"/>
                    </a:cubicBezTo>
                    <a:lnTo>
                      <a:pt x="51" y="28"/>
                    </a:lnTo>
                    <a:close/>
                    <a:moveTo>
                      <a:pt x="46" y="8"/>
                    </a:moveTo>
                    <a:cubicBezTo>
                      <a:pt x="50" y="8"/>
                      <a:pt x="50" y="8"/>
                      <a:pt x="50" y="8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46" y="11"/>
                      <a:pt x="46" y="11"/>
                      <a:pt x="46" y="11"/>
                    </a:cubicBezTo>
                    <a:lnTo>
                      <a:pt x="46" y="8"/>
                    </a:lnTo>
                    <a:close/>
                    <a:moveTo>
                      <a:pt x="46" y="12"/>
                    </a:move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6" y="15"/>
                      <a:pt x="46" y="15"/>
                      <a:pt x="46" y="15"/>
                    </a:cubicBezTo>
                    <a:lnTo>
                      <a:pt x="46" y="12"/>
                    </a:lnTo>
                    <a:close/>
                    <a:moveTo>
                      <a:pt x="45" y="16"/>
                    </a:move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5" y="19"/>
                      <a:pt x="45" y="19"/>
                      <a:pt x="45" y="19"/>
                    </a:cubicBezTo>
                    <a:lnTo>
                      <a:pt x="45" y="16"/>
                    </a:lnTo>
                    <a:close/>
                    <a:moveTo>
                      <a:pt x="45" y="20"/>
                    </a:move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5" y="23"/>
                      <a:pt x="45" y="23"/>
                      <a:pt x="45" y="23"/>
                    </a:cubicBezTo>
                    <a:lnTo>
                      <a:pt x="45" y="20"/>
                    </a:lnTo>
                    <a:close/>
                    <a:moveTo>
                      <a:pt x="45" y="24"/>
                    </a:move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5" y="26"/>
                      <a:pt x="45" y="26"/>
                      <a:pt x="45" y="26"/>
                    </a:cubicBezTo>
                    <a:lnTo>
                      <a:pt x="45" y="24"/>
                    </a:lnTo>
                    <a:close/>
                    <a:moveTo>
                      <a:pt x="45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4" y="30"/>
                      <a:pt x="44" y="30"/>
                      <a:pt x="44" y="30"/>
                    </a:cubicBezTo>
                    <a:lnTo>
                      <a:pt x="45" y="28"/>
                    </a:lnTo>
                    <a:close/>
                    <a:moveTo>
                      <a:pt x="22" y="30"/>
                    </a:moveTo>
                    <a:cubicBezTo>
                      <a:pt x="17" y="30"/>
                      <a:pt x="17" y="30"/>
                      <a:pt x="17" y="3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3" y="27"/>
                      <a:pt x="23" y="27"/>
                      <a:pt x="23" y="27"/>
                    </a:cubicBezTo>
                    <a:lnTo>
                      <a:pt x="22" y="30"/>
                    </a:lnTo>
                    <a:close/>
                    <a:moveTo>
                      <a:pt x="23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23" y="26"/>
                    </a:lnTo>
                    <a:close/>
                    <a:moveTo>
                      <a:pt x="23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4" y="20"/>
                      <a:pt x="24" y="20"/>
                      <a:pt x="24" y="20"/>
                    </a:cubicBezTo>
                    <a:lnTo>
                      <a:pt x="23" y="22"/>
                    </a:lnTo>
                    <a:close/>
                    <a:moveTo>
                      <a:pt x="24" y="19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5" y="16"/>
                      <a:pt x="25" y="16"/>
                      <a:pt x="25" y="16"/>
                    </a:cubicBezTo>
                    <a:lnTo>
                      <a:pt x="24" y="19"/>
                    </a:lnTo>
                    <a:close/>
                    <a:moveTo>
                      <a:pt x="25" y="15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5" y="12"/>
                      <a:pt x="25" y="12"/>
                      <a:pt x="25" y="12"/>
                    </a:cubicBezTo>
                    <a:lnTo>
                      <a:pt x="25" y="15"/>
                    </a:lnTo>
                    <a:close/>
                    <a:moveTo>
                      <a:pt x="25" y="1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6" y="8"/>
                      <a:pt x="26" y="8"/>
                      <a:pt x="26" y="8"/>
                    </a:cubicBezTo>
                    <a:lnTo>
                      <a:pt x="25" y="11"/>
                    </a:lnTo>
                    <a:close/>
                    <a:moveTo>
                      <a:pt x="29" y="30"/>
                    </a:move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9" y="28"/>
                      <a:pt x="29" y="28"/>
                      <a:pt x="29" y="28"/>
                    </a:cubicBezTo>
                    <a:lnTo>
                      <a:pt x="29" y="30"/>
                    </a:lnTo>
                    <a:close/>
                    <a:moveTo>
                      <a:pt x="29" y="26"/>
                    </a:move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30" y="24"/>
                      <a:pt x="30" y="24"/>
                      <a:pt x="30" y="24"/>
                    </a:cubicBezTo>
                    <a:lnTo>
                      <a:pt x="29" y="26"/>
                    </a:lnTo>
                    <a:close/>
                    <a:moveTo>
                      <a:pt x="30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30" y="20"/>
                      <a:pt x="30" y="20"/>
                      <a:pt x="30" y="20"/>
                    </a:cubicBezTo>
                    <a:lnTo>
                      <a:pt x="30" y="22"/>
                    </a:lnTo>
                    <a:close/>
                    <a:moveTo>
                      <a:pt x="3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31" y="16"/>
                      <a:pt x="31" y="16"/>
                      <a:pt x="31" y="16"/>
                    </a:cubicBezTo>
                    <a:lnTo>
                      <a:pt x="31" y="19"/>
                    </a:lnTo>
                    <a:close/>
                    <a:moveTo>
                      <a:pt x="31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1" y="12"/>
                      <a:pt x="31" y="12"/>
                      <a:pt x="31" y="12"/>
                    </a:cubicBezTo>
                    <a:lnTo>
                      <a:pt x="31" y="15"/>
                    </a:lnTo>
                    <a:close/>
                    <a:moveTo>
                      <a:pt x="32" y="11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8"/>
                      <a:pt x="32" y="8"/>
                      <a:pt x="32" y="8"/>
                    </a:cubicBezTo>
                    <a:lnTo>
                      <a:pt x="32" y="11"/>
                    </a:lnTo>
                    <a:close/>
                    <a:moveTo>
                      <a:pt x="36" y="30"/>
                    </a:move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6" y="28"/>
                      <a:pt x="36" y="28"/>
                      <a:pt x="36" y="28"/>
                    </a:cubicBezTo>
                    <a:lnTo>
                      <a:pt x="36" y="30"/>
                    </a:lnTo>
                    <a:close/>
                    <a:moveTo>
                      <a:pt x="36" y="26"/>
                    </a:moveTo>
                    <a:cubicBezTo>
                      <a:pt x="31" y="26"/>
                      <a:pt x="31" y="26"/>
                      <a:pt x="31" y="26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6" y="24"/>
                      <a:pt x="36" y="24"/>
                      <a:pt x="36" y="24"/>
                    </a:cubicBezTo>
                    <a:lnTo>
                      <a:pt x="36" y="26"/>
                    </a:lnTo>
                    <a:close/>
                    <a:moveTo>
                      <a:pt x="37" y="22"/>
                    </a:move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7" y="20"/>
                      <a:pt x="37" y="20"/>
                      <a:pt x="37" y="20"/>
                    </a:cubicBezTo>
                    <a:lnTo>
                      <a:pt x="37" y="22"/>
                    </a:lnTo>
                    <a:close/>
                    <a:moveTo>
                      <a:pt x="37" y="19"/>
                    </a:moveTo>
                    <a:cubicBezTo>
                      <a:pt x="32" y="19"/>
                      <a:pt x="32" y="19"/>
                      <a:pt x="32" y="19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7" y="16"/>
                      <a:pt x="37" y="16"/>
                      <a:pt x="37" y="16"/>
                    </a:cubicBezTo>
                    <a:lnTo>
                      <a:pt x="37" y="19"/>
                    </a:lnTo>
                    <a:close/>
                    <a:moveTo>
                      <a:pt x="37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8" y="12"/>
                      <a:pt x="38" y="12"/>
                      <a:pt x="38" y="12"/>
                    </a:cubicBezTo>
                    <a:lnTo>
                      <a:pt x="37" y="15"/>
                    </a:lnTo>
                    <a:close/>
                    <a:moveTo>
                      <a:pt x="38" y="11"/>
                    </a:move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8" y="8"/>
                      <a:pt x="38" y="8"/>
                      <a:pt x="38" y="8"/>
                    </a:cubicBezTo>
                    <a:lnTo>
                      <a:pt x="38" y="11"/>
                    </a:lnTo>
                    <a:close/>
                    <a:moveTo>
                      <a:pt x="43" y="30"/>
                    </a:moveTo>
                    <a:cubicBezTo>
                      <a:pt x="38" y="30"/>
                      <a:pt x="38" y="30"/>
                      <a:pt x="38" y="30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3" y="28"/>
                      <a:pt x="43" y="28"/>
                      <a:pt x="43" y="28"/>
                    </a:cubicBezTo>
                    <a:lnTo>
                      <a:pt x="43" y="30"/>
                    </a:lnTo>
                    <a:close/>
                    <a:moveTo>
                      <a:pt x="43" y="26"/>
                    </a:move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43" y="24"/>
                      <a:pt x="43" y="24"/>
                      <a:pt x="43" y="24"/>
                    </a:cubicBezTo>
                    <a:lnTo>
                      <a:pt x="43" y="26"/>
                    </a:lnTo>
                    <a:close/>
                    <a:moveTo>
                      <a:pt x="43" y="23"/>
                    </a:moveTo>
                    <a:cubicBezTo>
                      <a:pt x="38" y="22"/>
                      <a:pt x="38" y="22"/>
                      <a:pt x="38" y="2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3" y="20"/>
                      <a:pt x="43" y="20"/>
                      <a:pt x="43" y="20"/>
                    </a:cubicBezTo>
                    <a:lnTo>
                      <a:pt x="43" y="23"/>
                    </a:lnTo>
                    <a:close/>
                    <a:moveTo>
                      <a:pt x="43" y="19"/>
                    </a:move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6"/>
                      <a:pt x="44" y="16"/>
                      <a:pt x="44" y="16"/>
                    </a:cubicBezTo>
                    <a:lnTo>
                      <a:pt x="43" y="19"/>
                    </a:lnTo>
                    <a:close/>
                    <a:moveTo>
                      <a:pt x="44" y="15"/>
                    </a:move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44" y="12"/>
                      <a:pt x="44" y="12"/>
                      <a:pt x="44" y="12"/>
                    </a:cubicBezTo>
                    <a:lnTo>
                      <a:pt x="44" y="15"/>
                    </a:lnTo>
                    <a:close/>
                    <a:moveTo>
                      <a:pt x="44" y="11"/>
                    </a:move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4" y="8"/>
                      <a:pt x="44" y="8"/>
                      <a:pt x="44" y="8"/>
                    </a:cubicBezTo>
                    <a:lnTo>
                      <a:pt x="44" y="11"/>
                    </a:lnTo>
                    <a:close/>
                    <a:moveTo>
                      <a:pt x="71" y="43"/>
                    </a:moveTo>
                    <a:cubicBezTo>
                      <a:pt x="71" y="44"/>
                      <a:pt x="71" y="44"/>
                      <a:pt x="70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4" y="44"/>
                      <a:pt x="43" y="44"/>
                      <a:pt x="43" y="43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2"/>
                      <a:pt x="44" y="32"/>
                      <a:pt x="45" y="32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70" y="32"/>
                      <a:pt x="71" y="32"/>
                      <a:pt x="71" y="33"/>
                    </a:cubicBezTo>
                    <a:lnTo>
                      <a:pt x="71" y="43"/>
                    </a:lnTo>
                    <a:close/>
                    <a:moveTo>
                      <a:pt x="77" y="31"/>
                    </a:move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7" y="28"/>
                      <a:pt x="77" y="28"/>
                      <a:pt x="77" y="28"/>
                    </a:cubicBezTo>
                    <a:lnTo>
                      <a:pt x="77" y="31"/>
                    </a:lnTo>
                    <a:close/>
                    <a:moveTo>
                      <a:pt x="76" y="27"/>
                    </a:moveTo>
                    <a:cubicBezTo>
                      <a:pt x="72" y="27"/>
                      <a:pt x="72" y="27"/>
                      <a:pt x="72" y="27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6" y="24"/>
                      <a:pt x="76" y="24"/>
                      <a:pt x="76" y="24"/>
                    </a:cubicBezTo>
                    <a:lnTo>
                      <a:pt x="76" y="27"/>
                    </a:lnTo>
                    <a:close/>
                    <a:moveTo>
                      <a:pt x="76" y="23"/>
                    </a:move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6" y="20"/>
                      <a:pt x="76" y="20"/>
                      <a:pt x="76" y="20"/>
                    </a:cubicBezTo>
                    <a:lnTo>
                      <a:pt x="76" y="23"/>
                    </a:lnTo>
                    <a:close/>
                    <a:moveTo>
                      <a:pt x="76" y="19"/>
                    </a:move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6" y="16"/>
                      <a:pt x="76" y="16"/>
                      <a:pt x="76" y="16"/>
                    </a:cubicBezTo>
                    <a:lnTo>
                      <a:pt x="76" y="19"/>
                    </a:lnTo>
                    <a:close/>
                    <a:moveTo>
                      <a:pt x="75" y="15"/>
                    </a:moveTo>
                    <a:cubicBezTo>
                      <a:pt x="71" y="15"/>
                      <a:pt x="71" y="15"/>
                      <a:pt x="71" y="15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5" y="15"/>
                    </a:lnTo>
                    <a:close/>
                    <a:moveTo>
                      <a:pt x="75" y="11"/>
                    </a:moveTo>
                    <a:cubicBezTo>
                      <a:pt x="71" y="11"/>
                      <a:pt x="71" y="11"/>
                      <a:pt x="71" y="11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5" y="8"/>
                      <a:pt x="75" y="8"/>
                      <a:pt x="75" y="8"/>
                    </a:cubicBezTo>
                    <a:lnTo>
                      <a:pt x="75" y="11"/>
                    </a:lnTo>
                    <a:close/>
                    <a:moveTo>
                      <a:pt x="75" y="5"/>
                    </a:moveTo>
                    <a:cubicBezTo>
                      <a:pt x="72" y="5"/>
                      <a:pt x="72" y="5"/>
                      <a:pt x="72" y="5"/>
                    </a:cubicBezTo>
                    <a:cubicBezTo>
                      <a:pt x="72" y="5"/>
                      <a:pt x="71" y="5"/>
                      <a:pt x="71" y="4"/>
                    </a:cubicBezTo>
                    <a:cubicBezTo>
                      <a:pt x="71" y="3"/>
                      <a:pt x="71" y="3"/>
                      <a:pt x="71" y="3"/>
                    </a:cubicBezTo>
                    <a:cubicBezTo>
                      <a:pt x="71" y="3"/>
                      <a:pt x="71" y="2"/>
                      <a:pt x="72" y="2"/>
                    </a:cubicBezTo>
                    <a:cubicBezTo>
                      <a:pt x="75" y="2"/>
                      <a:pt x="75" y="2"/>
                      <a:pt x="75" y="2"/>
                    </a:cubicBezTo>
                    <a:cubicBezTo>
                      <a:pt x="76" y="2"/>
                      <a:pt x="76" y="3"/>
                      <a:pt x="76" y="3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5"/>
                      <a:pt x="76" y="5"/>
                      <a:pt x="75" y="5"/>
                    </a:cubicBezTo>
                    <a:close/>
                    <a:moveTo>
                      <a:pt x="84" y="31"/>
                    </a:moveTo>
                    <a:cubicBezTo>
                      <a:pt x="79" y="31"/>
                      <a:pt x="79" y="31"/>
                      <a:pt x="79" y="31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83" y="28"/>
                      <a:pt x="83" y="28"/>
                      <a:pt x="83" y="28"/>
                    </a:cubicBezTo>
                    <a:lnTo>
                      <a:pt x="84" y="31"/>
                    </a:lnTo>
                    <a:close/>
                    <a:moveTo>
                      <a:pt x="83" y="27"/>
                    </a:move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83" y="24"/>
                      <a:pt x="83" y="24"/>
                      <a:pt x="83" y="24"/>
                    </a:cubicBezTo>
                    <a:lnTo>
                      <a:pt x="83" y="27"/>
                    </a:lnTo>
                    <a:close/>
                    <a:moveTo>
                      <a:pt x="83" y="23"/>
                    </a:moveTo>
                    <a:cubicBezTo>
                      <a:pt x="78" y="23"/>
                      <a:pt x="78" y="23"/>
                      <a:pt x="78" y="23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82" y="20"/>
                      <a:pt x="82" y="20"/>
                      <a:pt x="82" y="20"/>
                    </a:cubicBezTo>
                    <a:lnTo>
                      <a:pt x="83" y="23"/>
                    </a:lnTo>
                    <a:close/>
                    <a:moveTo>
                      <a:pt x="82" y="19"/>
                    </a:moveTo>
                    <a:cubicBezTo>
                      <a:pt x="78" y="19"/>
                      <a:pt x="78" y="19"/>
                      <a:pt x="78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82" y="16"/>
                      <a:pt x="82" y="16"/>
                      <a:pt x="82" y="16"/>
                    </a:cubicBezTo>
                    <a:lnTo>
                      <a:pt x="82" y="19"/>
                    </a:lnTo>
                    <a:close/>
                    <a:moveTo>
                      <a:pt x="82" y="15"/>
                    </a:move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81" y="12"/>
                      <a:pt x="81" y="12"/>
                      <a:pt x="81" y="12"/>
                    </a:cubicBezTo>
                    <a:lnTo>
                      <a:pt x="82" y="15"/>
                    </a:lnTo>
                    <a:close/>
                    <a:moveTo>
                      <a:pt x="81" y="11"/>
                    </a:moveTo>
                    <a:cubicBezTo>
                      <a:pt x="77" y="11"/>
                      <a:pt x="77" y="11"/>
                      <a:pt x="77" y="11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81" y="8"/>
                      <a:pt x="81" y="8"/>
                      <a:pt x="81" y="8"/>
                    </a:cubicBezTo>
                    <a:lnTo>
                      <a:pt x="81" y="11"/>
                    </a:lnTo>
                    <a:close/>
                    <a:moveTo>
                      <a:pt x="90" y="31"/>
                    </a:move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90" y="28"/>
                      <a:pt x="90" y="28"/>
                      <a:pt x="90" y="28"/>
                    </a:cubicBezTo>
                    <a:lnTo>
                      <a:pt x="90" y="31"/>
                    </a:lnTo>
                    <a:close/>
                    <a:moveTo>
                      <a:pt x="90" y="27"/>
                    </a:moveTo>
                    <a:cubicBezTo>
                      <a:pt x="85" y="27"/>
                      <a:pt x="85" y="27"/>
                      <a:pt x="85" y="27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9" y="24"/>
                      <a:pt x="89" y="24"/>
                      <a:pt x="89" y="24"/>
                    </a:cubicBezTo>
                    <a:lnTo>
                      <a:pt x="90" y="27"/>
                    </a:lnTo>
                    <a:close/>
                    <a:moveTo>
                      <a:pt x="89" y="23"/>
                    </a:move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9" y="20"/>
                      <a:pt x="89" y="20"/>
                      <a:pt x="89" y="20"/>
                    </a:cubicBezTo>
                    <a:lnTo>
                      <a:pt x="89" y="23"/>
                    </a:lnTo>
                    <a:close/>
                    <a:moveTo>
                      <a:pt x="89" y="19"/>
                    </a:move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8" y="16"/>
                      <a:pt x="88" y="16"/>
                      <a:pt x="88" y="16"/>
                    </a:cubicBezTo>
                    <a:lnTo>
                      <a:pt x="89" y="19"/>
                    </a:lnTo>
                    <a:close/>
                    <a:moveTo>
                      <a:pt x="88" y="15"/>
                    </a:moveTo>
                    <a:cubicBezTo>
                      <a:pt x="84" y="15"/>
                      <a:pt x="84" y="15"/>
                      <a:pt x="84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8" y="12"/>
                      <a:pt x="88" y="12"/>
                      <a:pt x="88" y="12"/>
                    </a:cubicBezTo>
                    <a:lnTo>
                      <a:pt x="88" y="15"/>
                    </a:lnTo>
                    <a:close/>
                    <a:moveTo>
                      <a:pt x="88" y="11"/>
                    </a:move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7" y="8"/>
                      <a:pt x="87" y="8"/>
                      <a:pt x="87" y="8"/>
                    </a:cubicBezTo>
                    <a:lnTo>
                      <a:pt x="88" y="11"/>
                    </a:lnTo>
                    <a:close/>
                    <a:moveTo>
                      <a:pt x="97" y="31"/>
                    </a:moveTo>
                    <a:cubicBezTo>
                      <a:pt x="92" y="31"/>
                      <a:pt x="92" y="31"/>
                      <a:pt x="92" y="31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7" y="28"/>
                      <a:pt x="97" y="28"/>
                      <a:pt x="97" y="28"/>
                    </a:cubicBezTo>
                    <a:lnTo>
                      <a:pt x="97" y="31"/>
                    </a:lnTo>
                    <a:close/>
                    <a:moveTo>
                      <a:pt x="97" y="27"/>
                    </a:moveTo>
                    <a:cubicBezTo>
                      <a:pt x="92" y="27"/>
                      <a:pt x="92" y="27"/>
                      <a:pt x="92" y="27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6" y="24"/>
                      <a:pt x="96" y="24"/>
                      <a:pt x="96" y="24"/>
                    </a:cubicBezTo>
                    <a:lnTo>
                      <a:pt x="97" y="27"/>
                    </a:lnTo>
                    <a:close/>
                    <a:moveTo>
                      <a:pt x="96" y="23"/>
                    </a:move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5" y="20"/>
                      <a:pt x="95" y="20"/>
                      <a:pt x="95" y="20"/>
                    </a:cubicBezTo>
                    <a:lnTo>
                      <a:pt x="96" y="23"/>
                    </a:lnTo>
                    <a:close/>
                    <a:moveTo>
                      <a:pt x="95" y="19"/>
                    </a:move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5" y="16"/>
                      <a:pt x="95" y="16"/>
                      <a:pt x="95" y="16"/>
                    </a:cubicBezTo>
                    <a:lnTo>
                      <a:pt x="95" y="19"/>
                    </a:lnTo>
                    <a:close/>
                    <a:moveTo>
                      <a:pt x="94" y="15"/>
                    </a:moveTo>
                    <a:cubicBezTo>
                      <a:pt x="90" y="15"/>
                      <a:pt x="90" y="15"/>
                      <a:pt x="90" y="15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2"/>
                      <a:pt x="94" y="12"/>
                      <a:pt x="94" y="12"/>
                    </a:cubicBezTo>
                    <a:lnTo>
                      <a:pt x="94" y="15"/>
                    </a:lnTo>
                    <a:close/>
                    <a:moveTo>
                      <a:pt x="94" y="11"/>
                    </a:move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93" y="8"/>
                      <a:pt x="93" y="8"/>
                      <a:pt x="93" y="8"/>
                    </a:cubicBezTo>
                    <a:lnTo>
                      <a:pt x="94" y="11"/>
                    </a:lnTo>
                    <a:close/>
                    <a:moveTo>
                      <a:pt x="93" y="4"/>
                    </a:moveTo>
                    <a:cubicBezTo>
                      <a:pt x="93" y="5"/>
                      <a:pt x="92" y="5"/>
                      <a:pt x="91" y="5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8" y="5"/>
                      <a:pt x="87" y="5"/>
                      <a:pt x="87" y="4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2"/>
                      <a:pt x="88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2" y="2"/>
                      <a:pt x="92" y="3"/>
                      <a:pt x="92" y="3"/>
                    </a:cubicBezTo>
                    <a:lnTo>
                      <a:pt x="93" y="4"/>
                    </a:lnTo>
                    <a:close/>
                    <a:moveTo>
                      <a:pt x="101" y="4"/>
                    </a:moveTo>
                    <a:cubicBezTo>
                      <a:pt x="101" y="5"/>
                      <a:pt x="100" y="5"/>
                      <a:pt x="100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6" y="5"/>
                      <a:pt x="95" y="5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2"/>
                      <a:pt x="96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100" y="2"/>
                      <a:pt x="100" y="3"/>
                      <a:pt x="101" y="3"/>
                    </a:cubicBezTo>
                    <a:lnTo>
                      <a:pt x="10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787"/>
              <p:cNvSpPr>
                <a:spLocks noEditPoints="1"/>
              </p:cNvSpPr>
              <p:nvPr/>
            </p:nvSpPr>
            <p:spPr bwMode="auto">
              <a:xfrm>
                <a:off x="7079109" y="4146635"/>
                <a:ext cx="233363" cy="165100"/>
              </a:xfrm>
              <a:custGeom>
                <a:avLst/>
                <a:gdLst>
                  <a:gd name="T0" fmla="*/ 89 w 91"/>
                  <a:gd name="T1" fmla="*/ 0 h 65"/>
                  <a:gd name="T2" fmla="*/ 2 w 91"/>
                  <a:gd name="T3" fmla="*/ 0 h 65"/>
                  <a:gd name="T4" fmla="*/ 0 w 91"/>
                  <a:gd name="T5" fmla="*/ 2 h 65"/>
                  <a:gd name="T6" fmla="*/ 0 w 91"/>
                  <a:gd name="T7" fmla="*/ 63 h 65"/>
                  <a:gd name="T8" fmla="*/ 2 w 91"/>
                  <a:gd name="T9" fmla="*/ 65 h 65"/>
                  <a:gd name="T10" fmla="*/ 89 w 91"/>
                  <a:gd name="T11" fmla="*/ 65 h 65"/>
                  <a:gd name="T12" fmla="*/ 91 w 91"/>
                  <a:gd name="T13" fmla="*/ 63 h 65"/>
                  <a:gd name="T14" fmla="*/ 91 w 91"/>
                  <a:gd name="T15" fmla="*/ 2 h 65"/>
                  <a:gd name="T16" fmla="*/ 89 w 91"/>
                  <a:gd name="T17" fmla="*/ 0 h 65"/>
                  <a:gd name="T18" fmla="*/ 87 w 91"/>
                  <a:gd name="T19" fmla="*/ 59 h 65"/>
                  <a:gd name="T20" fmla="*/ 85 w 91"/>
                  <a:gd name="T21" fmla="*/ 61 h 65"/>
                  <a:gd name="T22" fmla="*/ 6 w 91"/>
                  <a:gd name="T23" fmla="*/ 61 h 65"/>
                  <a:gd name="T24" fmla="*/ 4 w 91"/>
                  <a:gd name="T25" fmla="*/ 59 h 65"/>
                  <a:gd name="T26" fmla="*/ 4 w 91"/>
                  <a:gd name="T27" fmla="*/ 6 h 65"/>
                  <a:gd name="T28" fmla="*/ 6 w 91"/>
                  <a:gd name="T29" fmla="*/ 4 h 65"/>
                  <a:gd name="T30" fmla="*/ 85 w 91"/>
                  <a:gd name="T31" fmla="*/ 4 h 65"/>
                  <a:gd name="T32" fmla="*/ 87 w 91"/>
                  <a:gd name="T33" fmla="*/ 6 h 65"/>
                  <a:gd name="T34" fmla="*/ 87 w 91"/>
                  <a:gd name="T35" fmla="*/ 5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65">
                    <a:moveTo>
                      <a:pt x="8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5"/>
                      <a:pt x="2" y="65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90" y="65"/>
                      <a:pt x="91" y="64"/>
                      <a:pt x="91" y="63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1"/>
                      <a:pt x="90" y="0"/>
                      <a:pt x="89" y="0"/>
                    </a:cubicBezTo>
                    <a:close/>
                    <a:moveTo>
                      <a:pt x="87" y="59"/>
                    </a:moveTo>
                    <a:cubicBezTo>
                      <a:pt x="87" y="60"/>
                      <a:pt x="86" y="61"/>
                      <a:pt x="85" y="61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5" y="61"/>
                      <a:pt x="4" y="60"/>
                      <a:pt x="4" y="59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6" y="4"/>
                      <a:pt x="87" y="5"/>
                      <a:pt x="87" y="6"/>
                    </a:cubicBezTo>
                    <a:lnTo>
                      <a:pt x="87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788"/>
              <p:cNvSpPr/>
              <p:nvPr/>
            </p:nvSpPr>
            <p:spPr bwMode="auto">
              <a:xfrm>
                <a:off x="7056884" y="4432385"/>
                <a:ext cx="274638" cy="6350"/>
              </a:xfrm>
              <a:custGeom>
                <a:avLst/>
                <a:gdLst>
                  <a:gd name="T0" fmla="*/ 107 w 107"/>
                  <a:gd name="T1" fmla="*/ 2 h 2"/>
                  <a:gd name="T2" fmla="*/ 106 w 107"/>
                  <a:gd name="T3" fmla="*/ 2 h 2"/>
                  <a:gd name="T4" fmla="*/ 2 w 107"/>
                  <a:gd name="T5" fmla="*/ 2 h 2"/>
                  <a:gd name="T6" fmla="*/ 0 w 107"/>
                  <a:gd name="T7" fmla="*/ 2 h 2"/>
                  <a:gd name="T8" fmla="*/ 0 w 107"/>
                  <a:gd name="T9" fmla="*/ 1 h 2"/>
                  <a:gd name="T10" fmla="*/ 2 w 107"/>
                  <a:gd name="T11" fmla="*/ 0 h 2"/>
                  <a:gd name="T12" fmla="*/ 106 w 107"/>
                  <a:gd name="T13" fmla="*/ 0 h 2"/>
                  <a:gd name="T14" fmla="*/ 107 w 107"/>
                  <a:gd name="T15" fmla="*/ 1 h 2"/>
                  <a:gd name="T16" fmla="*/ 107 w 107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2">
                    <a:moveTo>
                      <a:pt x="107" y="2"/>
                    </a:moveTo>
                    <a:cubicBezTo>
                      <a:pt x="107" y="2"/>
                      <a:pt x="107" y="2"/>
                      <a:pt x="106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7" y="0"/>
                      <a:pt x="107" y="1"/>
                      <a:pt x="107" y="1"/>
                    </a:cubicBezTo>
                    <a:lnTo>
                      <a:pt x="10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789"/>
              <p:cNvSpPr/>
              <p:nvPr/>
            </p:nvSpPr>
            <p:spPr bwMode="auto">
              <a:xfrm>
                <a:off x="7099747" y="4164097"/>
                <a:ext cx="92075" cy="80963"/>
              </a:xfrm>
              <a:custGeom>
                <a:avLst/>
                <a:gdLst>
                  <a:gd name="T0" fmla="*/ 0 w 36"/>
                  <a:gd name="T1" fmla="*/ 32 h 32"/>
                  <a:gd name="T2" fmla="*/ 0 w 36"/>
                  <a:gd name="T3" fmla="*/ 1 h 32"/>
                  <a:gd name="T4" fmla="*/ 36 w 36"/>
                  <a:gd name="T5" fmla="*/ 2 h 32"/>
                  <a:gd name="T6" fmla="*/ 3 w 36"/>
                  <a:gd name="T7" fmla="*/ 5 h 32"/>
                  <a:gd name="T8" fmla="*/ 0 w 3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0" y="32"/>
                    </a:moveTo>
                    <a:cubicBezTo>
                      <a:pt x="0" y="32"/>
                      <a:pt x="0" y="3"/>
                      <a:pt x="0" y="1"/>
                    </a:cubicBezTo>
                    <a:cubicBezTo>
                      <a:pt x="1" y="0"/>
                      <a:pt x="36" y="2"/>
                      <a:pt x="36" y="2"/>
                    </a:cubicBezTo>
                    <a:cubicBezTo>
                      <a:pt x="36" y="2"/>
                      <a:pt x="4" y="3"/>
                      <a:pt x="3" y="5"/>
                    </a:cubicBezTo>
                    <a:cubicBezTo>
                      <a:pt x="2" y="7"/>
                      <a:pt x="0" y="32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790"/>
              <p:cNvSpPr/>
              <p:nvPr/>
            </p:nvSpPr>
            <p:spPr bwMode="auto">
              <a:xfrm>
                <a:off x="7199759" y="4211722"/>
                <a:ext cx="95250" cy="82550"/>
              </a:xfrm>
              <a:custGeom>
                <a:avLst/>
                <a:gdLst>
                  <a:gd name="T0" fmla="*/ 37 w 37"/>
                  <a:gd name="T1" fmla="*/ 0 h 32"/>
                  <a:gd name="T2" fmla="*/ 36 w 37"/>
                  <a:gd name="T3" fmla="*/ 30 h 32"/>
                  <a:gd name="T4" fmla="*/ 0 w 37"/>
                  <a:gd name="T5" fmla="*/ 30 h 32"/>
                  <a:gd name="T6" fmla="*/ 33 w 37"/>
                  <a:gd name="T7" fmla="*/ 27 h 32"/>
                  <a:gd name="T8" fmla="*/ 37 w 37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2">
                    <a:moveTo>
                      <a:pt x="37" y="0"/>
                    </a:moveTo>
                    <a:cubicBezTo>
                      <a:pt x="37" y="0"/>
                      <a:pt x="37" y="29"/>
                      <a:pt x="36" y="30"/>
                    </a:cubicBezTo>
                    <a:cubicBezTo>
                      <a:pt x="36" y="32"/>
                      <a:pt x="0" y="30"/>
                      <a:pt x="0" y="30"/>
                    </a:cubicBezTo>
                    <a:cubicBezTo>
                      <a:pt x="0" y="30"/>
                      <a:pt x="32" y="29"/>
                      <a:pt x="33" y="27"/>
                    </a:cubicBezTo>
                    <a:cubicBezTo>
                      <a:pt x="34" y="25"/>
                      <a:pt x="37" y="0"/>
                      <a:pt x="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791"/>
              <p:cNvSpPr>
                <a:spLocks noEditPoints="1"/>
              </p:cNvSpPr>
              <p:nvPr/>
            </p:nvSpPr>
            <p:spPr bwMode="auto">
              <a:xfrm>
                <a:off x="6825109" y="4018047"/>
                <a:ext cx="395288" cy="414338"/>
              </a:xfrm>
              <a:custGeom>
                <a:avLst/>
                <a:gdLst>
                  <a:gd name="T0" fmla="*/ 84 w 154"/>
                  <a:gd name="T1" fmla="*/ 137 h 162"/>
                  <a:gd name="T2" fmla="*/ 84 w 154"/>
                  <a:gd name="T3" fmla="*/ 130 h 162"/>
                  <a:gd name="T4" fmla="*/ 93 w 154"/>
                  <a:gd name="T5" fmla="*/ 102 h 162"/>
                  <a:gd name="T6" fmla="*/ 93 w 154"/>
                  <a:gd name="T7" fmla="*/ 84 h 162"/>
                  <a:gd name="T8" fmla="*/ 84 w 154"/>
                  <a:gd name="T9" fmla="*/ 61 h 162"/>
                  <a:gd name="T10" fmla="*/ 84 w 154"/>
                  <a:gd name="T11" fmla="*/ 54 h 162"/>
                  <a:gd name="T12" fmla="*/ 104 w 154"/>
                  <a:gd name="T13" fmla="*/ 38 h 162"/>
                  <a:gd name="T14" fmla="*/ 108 w 154"/>
                  <a:gd name="T15" fmla="*/ 30 h 162"/>
                  <a:gd name="T16" fmla="*/ 134 w 154"/>
                  <a:gd name="T17" fmla="*/ 45 h 162"/>
                  <a:gd name="T18" fmla="*/ 134 w 154"/>
                  <a:gd name="T19" fmla="*/ 28 h 162"/>
                  <a:gd name="T20" fmla="*/ 154 w 154"/>
                  <a:gd name="T21" fmla="*/ 45 h 162"/>
                  <a:gd name="T22" fmla="*/ 137 w 154"/>
                  <a:gd name="T23" fmla="*/ 22 h 162"/>
                  <a:gd name="T24" fmla="*/ 30 w 154"/>
                  <a:gd name="T25" fmla="*/ 18 h 162"/>
                  <a:gd name="T26" fmla="*/ 9 w 154"/>
                  <a:gd name="T27" fmla="*/ 43 h 162"/>
                  <a:gd name="T28" fmla="*/ 12 w 154"/>
                  <a:gd name="T29" fmla="*/ 125 h 162"/>
                  <a:gd name="T30" fmla="*/ 81 w 154"/>
                  <a:gd name="T31" fmla="*/ 162 h 162"/>
                  <a:gd name="T32" fmla="*/ 124 w 154"/>
                  <a:gd name="T33" fmla="*/ 20 h 162"/>
                  <a:gd name="T34" fmla="*/ 125 w 154"/>
                  <a:gd name="T35" fmla="*/ 20 h 162"/>
                  <a:gd name="T36" fmla="*/ 98 w 154"/>
                  <a:gd name="T37" fmla="*/ 10 h 162"/>
                  <a:gd name="T38" fmla="*/ 91 w 154"/>
                  <a:gd name="T39" fmla="*/ 11 h 162"/>
                  <a:gd name="T40" fmla="*/ 84 w 154"/>
                  <a:gd name="T41" fmla="*/ 6 h 162"/>
                  <a:gd name="T42" fmla="*/ 48 w 154"/>
                  <a:gd name="T43" fmla="*/ 22 h 162"/>
                  <a:gd name="T44" fmla="*/ 48 w 154"/>
                  <a:gd name="T45" fmla="*/ 104 h 162"/>
                  <a:gd name="T46" fmla="*/ 47 w 154"/>
                  <a:gd name="T47" fmla="*/ 84 h 162"/>
                  <a:gd name="T48" fmla="*/ 36 w 154"/>
                  <a:gd name="T49" fmla="*/ 55 h 162"/>
                  <a:gd name="T50" fmla="*/ 29 w 154"/>
                  <a:gd name="T51" fmla="*/ 78 h 162"/>
                  <a:gd name="T52" fmla="*/ 54 w 154"/>
                  <a:gd name="T53" fmla="*/ 132 h 162"/>
                  <a:gd name="T54" fmla="*/ 38 w 154"/>
                  <a:gd name="T55" fmla="*/ 113 h 162"/>
                  <a:gd name="T56" fmla="*/ 44 w 154"/>
                  <a:gd name="T57" fmla="*/ 28 h 162"/>
                  <a:gd name="T58" fmla="*/ 49 w 154"/>
                  <a:gd name="T59" fmla="*/ 52 h 162"/>
                  <a:gd name="T60" fmla="*/ 37 w 154"/>
                  <a:gd name="T61" fmla="*/ 20 h 162"/>
                  <a:gd name="T62" fmla="*/ 31 w 154"/>
                  <a:gd name="T63" fmla="*/ 25 h 162"/>
                  <a:gd name="T64" fmla="*/ 28 w 154"/>
                  <a:gd name="T65" fmla="*/ 46 h 162"/>
                  <a:gd name="T66" fmla="*/ 28 w 154"/>
                  <a:gd name="T67" fmla="*/ 28 h 162"/>
                  <a:gd name="T68" fmla="*/ 22 w 154"/>
                  <a:gd name="T69" fmla="*/ 78 h 162"/>
                  <a:gd name="T70" fmla="*/ 6 w 154"/>
                  <a:gd name="T71" fmla="*/ 84 h 162"/>
                  <a:gd name="T72" fmla="*/ 25 w 154"/>
                  <a:gd name="T73" fmla="*/ 111 h 162"/>
                  <a:gd name="T74" fmla="*/ 28 w 154"/>
                  <a:gd name="T75" fmla="*/ 134 h 162"/>
                  <a:gd name="T76" fmla="*/ 37 w 154"/>
                  <a:gd name="T77" fmla="*/ 135 h 162"/>
                  <a:gd name="T78" fmla="*/ 37 w 154"/>
                  <a:gd name="T79" fmla="*/ 142 h 162"/>
                  <a:gd name="T80" fmla="*/ 48 w 154"/>
                  <a:gd name="T81" fmla="*/ 149 h 162"/>
                  <a:gd name="T82" fmla="*/ 56 w 154"/>
                  <a:gd name="T83" fmla="*/ 138 h 162"/>
                  <a:gd name="T84" fmla="*/ 78 w 154"/>
                  <a:gd name="T85" fmla="*/ 156 h 162"/>
                  <a:gd name="T86" fmla="*/ 78 w 154"/>
                  <a:gd name="T87" fmla="*/ 137 h 162"/>
                  <a:gd name="T88" fmla="*/ 61 w 154"/>
                  <a:gd name="T89" fmla="*/ 131 h 162"/>
                  <a:gd name="T90" fmla="*/ 78 w 154"/>
                  <a:gd name="T91" fmla="*/ 108 h 162"/>
                  <a:gd name="T92" fmla="*/ 54 w 154"/>
                  <a:gd name="T93" fmla="*/ 103 h 162"/>
                  <a:gd name="T94" fmla="*/ 78 w 154"/>
                  <a:gd name="T95" fmla="*/ 101 h 162"/>
                  <a:gd name="T96" fmla="*/ 54 w 154"/>
                  <a:gd name="T97" fmla="*/ 59 h 162"/>
                  <a:gd name="T98" fmla="*/ 78 w 154"/>
                  <a:gd name="T99" fmla="*/ 54 h 162"/>
                  <a:gd name="T100" fmla="*/ 78 w 154"/>
                  <a:gd name="T101" fmla="*/ 32 h 162"/>
                  <a:gd name="T102" fmla="*/ 71 w 154"/>
                  <a:gd name="T103" fmla="*/ 11 h 162"/>
                  <a:gd name="T104" fmla="*/ 63 w 154"/>
                  <a:gd name="T105" fmla="*/ 25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62">
                    <a:moveTo>
                      <a:pt x="81" y="162"/>
                    </a:moveTo>
                    <a:cubicBezTo>
                      <a:pt x="84" y="150"/>
                      <a:pt x="84" y="150"/>
                      <a:pt x="84" y="150"/>
                    </a:cubicBezTo>
                    <a:cubicBezTo>
                      <a:pt x="84" y="137"/>
                      <a:pt x="84" y="137"/>
                      <a:pt x="84" y="137"/>
                    </a:cubicBezTo>
                    <a:cubicBezTo>
                      <a:pt x="85" y="137"/>
                      <a:pt x="86" y="137"/>
                      <a:pt x="87" y="137"/>
                    </a:cubicBezTo>
                    <a:cubicBezTo>
                      <a:pt x="89" y="130"/>
                      <a:pt x="89" y="130"/>
                      <a:pt x="89" y="130"/>
                    </a:cubicBezTo>
                    <a:cubicBezTo>
                      <a:pt x="87" y="130"/>
                      <a:pt x="86" y="130"/>
                      <a:pt x="84" y="130"/>
                    </a:cubicBezTo>
                    <a:cubicBezTo>
                      <a:pt x="84" y="108"/>
                      <a:pt x="84" y="108"/>
                      <a:pt x="84" y="108"/>
                    </a:cubicBezTo>
                    <a:cubicBezTo>
                      <a:pt x="87" y="108"/>
                      <a:pt x="90" y="108"/>
                      <a:pt x="93" y="108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0" y="102"/>
                      <a:pt x="87" y="101"/>
                      <a:pt x="84" y="101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3" y="84"/>
                      <a:pt x="93" y="84"/>
                      <a:pt x="93" y="84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7" y="60"/>
                      <a:pt x="90" y="60"/>
                      <a:pt x="93" y="6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0" y="54"/>
                      <a:pt x="87" y="54"/>
                      <a:pt x="84" y="54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90" y="32"/>
                      <a:pt x="96" y="31"/>
                      <a:pt x="101" y="31"/>
                    </a:cubicBezTo>
                    <a:cubicBezTo>
                      <a:pt x="102" y="33"/>
                      <a:pt x="103" y="35"/>
                      <a:pt x="104" y="38"/>
                    </a:cubicBezTo>
                    <a:cubicBezTo>
                      <a:pt x="104" y="40"/>
                      <a:pt x="105" y="42"/>
                      <a:pt x="105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1" y="39"/>
                      <a:pt x="109" y="34"/>
                      <a:pt x="108" y="30"/>
                    </a:cubicBezTo>
                    <a:cubicBezTo>
                      <a:pt x="111" y="29"/>
                      <a:pt x="115" y="29"/>
                      <a:pt x="118" y="28"/>
                    </a:cubicBezTo>
                    <a:cubicBezTo>
                      <a:pt x="122" y="33"/>
                      <a:pt x="125" y="39"/>
                      <a:pt x="127" y="45"/>
                    </a:cubicBezTo>
                    <a:cubicBezTo>
                      <a:pt x="134" y="45"/>
                      <a:pt x="134" y="45"/>
                      <a:pt x="134" y="45"/>
                    </a:cubicBezTo>
                    <a:cubicBezTo>
                      <a:pt x="131" y="38"/>
                      <a:pt x="128" y="32"/>
                      <a:pt x="125" y="26"/>
                    </a:cubicBezTo>
                    <a:cubicBezTo>
                      <a:pt x="127" y="26"/>
                      <a:pt x="129" y="25"/>
                      <a:pt x="131" y="25"/>
                    </a:cubicBezTo>
                    <a:cubicBezTo>
                      <a:pt x="132" y="26"/>
                      <a:pt x="133" y="27"/>
                      <a:pt x="134" y="28"/>
                    </a:cubicBezTo>
                    <a:cubicBezTo>
                      <a:pt x="138" y="32"/>
                      <a:pt x="142" y="36"/>
                      <a:pt x="145" y="41"/>
                    </a:cubicBezTo>
                    <a:cubicBezTo>
                      <a:pt x="142" y="42"/>
                      <a:pt x="140" y="44"/>
                      <a:pt x="137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4"/>
                      <a:pt x="153" y="43"/>
                      <a:pt x="153" y="43"/>
                    </a:cubicBezTo>
                    <a:cubicBezTo>
                      <a:pt x="152" y="41"/>
                      <a:pt x="151" y="39"/>
                      <a:pt x="150" y="37"/>
                    </a:cubicBezTo>
                    <a:cubicBezTo>
                      <a:pt x="146" y="32"/>
                      <a:pt x="142" y="27"/>
                      <a:pt x="137" y="22"/>
                    </a:cubicBezTo>
                    <a:cubicBezTo>
                      <a:pt x="136" y="21"/>
                      <a:pt x="134" y="19"/>
                      <a:pt x="132" y="18"/>
                    </a:cubicBezTo>
                    <a:cubicBezTo>
                      <a:pt x="118" y="6"/>
                      <a:pt x="100" y="0"/>
                      <a:pt x="81" y="0"/>
                    </a:cubicBezTo>
                    <a:cubicBezTo>
                      <a:pt x="62" y="0"/>
                      <a:pt x="44" y="6"/>
                      <a:pt x="30" y="18"/>
                    </a:cubicBezTo>
                    <a:cubicBezTo>
                      <a:pt x="28" y="19"/>
                      <a:pt x="26" y="21"/>
                      <a:pt x="25" y="22"/>
                    </a:cubicBezTo>
                    <a:cubicBezTo>
                      <a:pt x="20" y="27"/>
                      <a:pt x="16" y="32"/>
                      <a:pt x="12" y="37"/>
                    </a:cubicBezTo>
                    <a:cubicBezTo>
                      <a:pt x="11" y="39"/>
                      <a:pt x="10" y="41"/>
                      <a:pt x="9" y="43"/>
                    </a:cubicBezTo>
                    <a:cubicBezTo>
                      <a:pt x="3" y="54"/>
                      <a:pt x="0" y="67"/>
                      <a:pt x="0" y="81"/>
                    </a:cubicBezTo>
                    <a:cubicBezTo>
                      <a:pt x="0" y="95"/>
                      <a:pt x="3" y="108"/>
                      <a:pt x="9" y="119"/>
                    </a:cubicBezTo>
                    <a:cubicBezTo>
                      <a:pt x="10" y="121"/>
                      <a:pt x="11" y="123"/>
                      <a:pt x="12" y="125"/>
                    </a:cubicBezTo>
                    <a:cubicBezTo>
                      <a:pt x="16" y="130"/>
                      <a:pt x="20" y="135"/>
                      <a:pt x="25" y="140"/>
                    </a:cubicBezTo>
                    <a:cubicBezTo>
                      <a:pt x="26" y="141"/>
                      <a:pt x="28" y="143"/>
                      <a:pt x="30" y="144"/>
                    </a:cubicBezTo>
                    <a:cubicBezTo>
                      <a:pt x="44" y="156"/>
                      <a:pt x="62" y="162"/>
                      <a:pt x="81" y="162"/>
                    </a:cubicBezTo>
                    <a:cubicBezTo>
                      <a:pt x="81" y="162"/>
                      <a:pt x="81" y="162"/>
                      <a:pt x="81" y="162"/>
                    </a:cubicBezTo>
                    <a:close/>
                    <a:moveTo>
                      <a:pt x="125" y="20"/>
                    </a:moveTo>
                    <a:cubicBezTo>
                      <a:pt x="125" y="20"/>
                      <a:pt x="124" y="20"/>
                      <a:pt x="124" y="20"/>
                    </a:cubicBezTo>
                    <a:cubicBezTo>
                      <a:pt x="123" y="21"/>
                      <a:pt x="122" y="21"/>
                      <a:pt x="121" y="21"/>
                    </a:cubicBezTo>
                    <a:cubicBezTo>
                      <a:pt x="119" y="18"/>
                      <a:pt x="116" y="16"/>
                      <a:pt x="114" y="13"/>
                    </a:cubicBezTo>
                    <a:cubicBezTo>
                      <a:pt x="118" y="15"/>
                      <a:pt x="121" y="17"/>
                      <a:pt x="125" y="20"/>
                    </a:cubicBezTo>
                    <a:close/>
                    <a:moveTo>
                      <a:pt x="114" y="22"/>
                    </a:moveTo>
                    <a:cubicBezTo>
                      <a:pt x="111" y="23"/>
                      <a:pt x="108" y="23"/>
                      <a:pt x="106" y="24"/>
                    </a:cubicBezTo>
                    <a:cubicBezTo>
                      <a:pt x="103" y="18"/>
                      <a:pt x="101" y="14"/>
                      <a:pt x="98" y="10"/>
                    </a:cubicBezTo>
                    <a:cubicBezTo>
                      <a:pt x="104" y="13"/>
                      <a:pt x="109" y="17"/>
                      <a:pt x="114" y="22"/>
                    </a:cubicBezTo>
                    <a:close/>
                    <a:moveTo>
                      <a:pt x="84" y="6"/>
                    </a:moveTo>
                    <a:cubicBezTo>
                      <a:pt x="86" y="7"/>
                      <a:pt x="89" y="9"/>
                      <a:pt x="91" y="11"/>
                    </a:cubicBezTo>
                    <a:cubicBezTo>
                      <a:pt x="94" y="14"/>
                      <a:pt x="97" y="19"/>
                      <a:pt x="99" y="25"/>
                    </a:cubicBezTo>
                    <a:cubicBezTo>
                      <a:pt x="94" y="25"/>
                      <a:pt x="89" y="25"/>
                      <a:pt x="84" y="25"/>
                    </a:cubicBezTo>
                    <a:lnTo>
                      <a:pt x="84" y="6"/>
                    </a:lnTo>
                    <a:close/>
                    <a:moveTo>
                      <a:pt x="64" y="10"/>
                    </a:moveTo>
                    <a:cubicBezTo>
                      <a:pt x="61" y="14"/>
                      <a:pt x="59" y="18"/>
                      <a:pt x="56" y="24"/>
                    </a:cubicBezTo>
                    <a:cubicBezTo>
                      <a:pt x="54" y="23"/>
                      <a:pt x="51" y="23"/>
                      <a:pt x="48" y="22"/>
                    </a:cubicBezTo>
                    <a:cubicBezTo>
                      <a:pt x="53" y="17"/>
                      <a:pt x="58" y="13"/>
                      <a:pt x="64" y="10"/>
                    </a:cubicBezTo>
                    <a:close/>
                    <a:moveTo>
                      <a:pt x="47" y="84"/>
                    </a:moveTo>
                    <a:cubicBezTo>
                      <a:pt x="47" y="91"/>
                      <a:pt x="48" y="98"/>
                      <a:pt x="48" y="104"/>
                    </a:cubicBezTo>
                    <a:cubicBezTo>
                      <a:pt x="42" y="105"/>
                      <a:pt x="37" y="107"/>
                      <a:pt x="32" y="108"/>
                    </a:cubicBezTo>
                    <a:cubicBezTo>
                      <a:pt x="30" y="101"/>
                      <a:pt x="29" y="92"/>
                      <a:pt x="29" y="84"/>
                    </a:cubicBezTo>
                    <a:lnTo>
                      <a:pt x="47" y="84"/>
                    </a:lnTo>
                    <a:close/>
                    <a:moveTo>
                      <a:pt x="29" y="78"/>
                    </a:moveTo>
                    <a:cubicBezTo>
                      <a:pt x="29" y="69"/>
                      <a:pt x="30" y="61"/>
                      <a:pt x="32" y="54"/>
                    </a:cubicBezTo>
                    <a:cubicBezTo>
                      <a:pt x="33" y="54"/>
                      <a:pt x="35" y="55"/>
                      <a:pt x="36" y="55"/>
                    </a:cubicBezTo>
                    <a:cubicBezTo>
                      <a:pt x="40" y="56"/>
                      <a:pt x="44" y="57"/>
                      <a:pt x="48" y="58"/>
                    </a:cubicBezTo>
                    <a:cubicBezTo>
                      <a:pt x="48" y="64"/>
                      <a:pt x="47" y="71"/>
                      <a:pt x="47" y="78"/>
                    </a:cubicBezTo>
                    <a:lnTo>
                      <a:pt x="29" y="78"/>
                    </a:lnTo>
                    <a:close/>
                    <a:moveTo>
                      <a:pt x="38" y="113"/>
                    </a:moveTo>
                    <a:cubicBezTo>
                      <a:pt x="42" y="112"/>
                      <a:pt x="45" y="111"/>
                      <a:pt x="49" y="110"/>
                    </a:cubicBezTo>
                    <a:cubicBezTo>
                      <a:pt x="50" y="118"/>
                      <a:pt x="52" y="126"/>
                      <a:pt x="54" y="132"/>
                    </a:cubicBezTo>
                    <a:cubicBezTo>
                      <a:pt x="51" y="133"/>
                      <a:pt x="47" y="133"/>
                      <a:pt x="44" y="134"/>
                    </a:cubicBezTo>
                    <a:cubicBezTo>
                      <a:pt x="40" y="128"/>
                      <a:pt x="36" y="121"/>
                      <a:pt x="34" y="114"/>
                    </a:cubicBezTo>
                    <a:cubicBezTo>
                      <a:pt x="35" y="114"/>
                      <a:pt x="37" y="113"/>
                      <a:pt x="38" y="113"/>
                    </a:cubicBezTo>
                    <a:close/>
                    <a:moveTo>
                      <a:pt x="49" y="52"/>
                    </a:moveTo>
                    <a:cubicBezTo>
                      <a:pt x="44" y="51"/>
                      <a:pt x="38" y="49"/>
                      <a:pt x="34" y="48"/>
                    </a:cubicBezTo>
                    <a:cubicBezTo>
                      <a:pt x="36" y="40"/>
                      <a:pt x="40" y="34"/>
                      <a:pt x="44" y="28"/>
                    </a:cubicBezTo>
                    <a:cubicBezTo>
                      <a:pt x="47" y="29"/>
                      <a:pt x="51" y="29"/>
                      <a:pt x="54" y="30"/>
                    </a:cubicBezTo>
                    <a:cubicBezTo>
                      <a:pt x="54" y="32"/>
                      <a:pt x="53" y="34"/>
                      <a:pt x="52" y="36"/>
                    </a:cubicBezTo>
                    <a:cubicBezTo>
                      <a:pt x="51" y="41"/>
                      <a:pt x="50" y="46"/>
                      <a:pt x="49" y="52"/>
                    </a:cubicBezTo>
                    <a:close/>
                    <a:moveTo>
                      <a:pt x="48" y="13"/>
                    </a:moveTo>
                    <a:cubicBezTo>
                      <a:pt x="46" y="16"/>
                      <a:pt x="43" y="18"/>
                      <a:pt x="41" y="21"/>
                    </a:cubicBezTo>
                    <a:cubicBezTo>
                      <a:pt x="40" y="21"/>
                      <a:pt x="38" y="20"/>
                      <a:pt x="37" y="20"/>
                    </a:cubicBezTo>
                    <a:cubicBezTo>
                      <a:pt x="41" y="17"/>
                      <a:pt x="44" y="15"/>
                      <a:pt x="48" y="13"/>
                    </a:cubicBezTo>
                    <a:close/>
                    <a:moveTo>
                      <a:pt x="28" y="28"/>
                    </a:moveTo>
                    <a:cubicBezTo>
                      <a:pt x="29" y="27"/>
                      <a:pt x="30" y="26"/>
                      <a:pt x="31" y="25"/>
                    </a:cubicBezTo>
                    <a:cubicBezTo>
                      <a:pt x="33" y="25"/>
                      <a:pt x="35" y="26"/>
                      <a:pt x="36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4" y="32"/>
                      <a:pt x="30" y="39"/>
                      <a:pt x="28" y="46"/>
                    </a:cubicBezTo>
                    <a:cubicBezTo>
                      <a:pt x="28" y="46"/>
                      <a:pt x="27" y="46"/>
                      <a:pt x="27" y="46"/>
                    </a:cubicBezTo>
                    <a:cubicBezTo>
                      <a:pt x="23" y="44"/>
                      <a:pt x="20" y="43"/>
                      <a:pt x="17" y="41"/>
                    </a:cubicBezTo>
                    <a:cubicBezTo>
                      <a:pt x="20" y="36"/>
                      <a:pt x="24" y="32"/>
                      <a:pt x="28" y="28"/>
                    </a:cubicBezTo>
                    <a:close/>
                    <a:moveTo>
                      <a:pt x="14" y="46"/>
                    </a:moveTo>
                    <a:cubicBezTo>
                      <a:pt x="18" y="48"/>
                      <a:pt x="22" y="50"/>
                      <a:pt x="26" y="52"/>
                    </a:cubicBezTo>
                    <a:cubicBezTo>
                      <a:pt x="24" y="60"/>
                      <a:pt x="23" y="69"/>
                      <a:pt x="22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67"/>
                      <a:pt x="9" y="56"/>
                      <a:pt x="14" y="46"/>
                    </a:cubicBezTo>
                    <a:close/>
                    <a:moveTo>
                      <a:pt x="6" y="84"/>
                    </a:moveTo>
                    <a:cubicBezTo>
                      <a:pt x="22" y="84"/>
                      <a:pt x="22" y="84"/>
                      <a:pt x="22" y="84"/>
                    </a:cubicBezTo>
                    <a:cubicBezTo>
                      <a:pt x="23" y="93"/>
                      <a:pt x="24" y="102"/>
                      <a:pt x="26" y="110"/>
                    </a:cubicBezTo>
                    <a:cubicBezTo>
                      <a:pt x="26" y="110"/>
                      <a:pt x="25" y="110"/>
                      <a:pt x="25" y="111"/>
                    </a:cubicBezTo>
                    <a:cubicBezTo>
                      <a:pt x="21" y="112"/>
                      <a:pt x="17" y="114"/>
                      <a:pt x="14" y="116"/>
                    </a:cubicBezTo>
                    <a:cubicBezTo>
                      <a:pt x="9" y="106"/>
                      <a:pt x="6" y="95"/>
                      <a:pt x="6" y="84"/>
                    </a:cubicBezTo>
                    <a:close/>
                    <a:moveTo>
                      <a:pt x="28" y="134"/>
                    </a:moveTo>
                    <a:cubicBezTo>
                      <a:pt x="24" y="130"/>
                      <a:pt x="20" y="126"/>
                      <a:pt x="17" y="121"/>
                    </a:cubicBezTo>
                    <a:cubicBezTo>
                      <a:pt x="20" y="119"/>
                      <a:pt x="24" y="118"/>
                      <a:pt x="28" y="116"/>
                    </a:cubicBezTo>
                    <a:cubicBezTo>
                      <a:pt x="30" y="123"/>
                      <a:pt x="34" y="130"/>
                      <a:pt x="37" y="135"/>
                    </a:cubicBezTo>
                    <a:cubicBezTo>
                      <a:pt x="35" y="136"/>
                      <a:pt x="33" y="137"/>
                      <a:pt x="31" y="137"/>
                    </a:cubicBezTo>
                    <a:cubicBezTo>
                      <a:pt x="30" y="136"/>
                      <a:pt x="29" y="135"/>
                      <a:pt x="28" y="134"/>
                    </a:cubicBezTo>
                    <a:close/>
                    <a:moveTo>
                      <a:pt x="37" y="142"/>
                    </a:moveTo>
                    <a:cubicBezTo>
                      <a:pt x="37" y="142"/>
                      <a:pt x="38" y="142"/>
                      <a:pt x="38" y="142"/>
                    </a:cubicBezTo>
                    <a:cubicBezTo>
                      <a:pt x="39" y="141"/>
                      <a:pt x="40" y="141"/>
                      <a:pt x="41" y="141"/>
                    </a:cubicBezTo>
                    <a:cubicBezTo>
                      <a:pt x="43" y="144"/>
                      <a:pt x="46" y="146"/>
                      <a:pt x="48" y="149"/>
                    </a:cubicBezTo>
                    <a:cubicBezTo>
                      <a:pt x="44" y="147"/>
                      <a:pt x="41" y="145"/>
                      <a:pt x="37" y="142"/>
                    </a:cubicBezTo>
                    <a:close/>
                    <a:moveTo>
                      <a:pt x="48" y="139"/>
                    </a:moveTo>
                    <a:cubicBezTo>
                      <a:pt x="51" y="139"/>
                      <a:pt x="54" y="138"/>
                      <a:pt x="56" y="138"/>
                    </a:cubicBezTo>
                    <a:cubicBezTo>
                      <a:pt x="59" y="144"/>
                      <a:pt x="61" y="148"/>
                      <a:pt x="64" y="152"/>
                    </a:cubicBezTo>
                    <a:cubicBezTo>
                      <a:pt x="58" y="149"/>
                      <a:pt x="53" y="145"/>
                      <a:pt x="48" y="139"/>
                    </a:cubicBezTo>
                    <a:close/>
                    <a:moveTo>
                      <a:pt x="78" y="156"/>
                    </a:moveTo>
                    <a:cubicBezTo>
                      <a:pt x="76" y="155"/>
                      <a:pt x="73" y="153"/>
                      <a:pt x="71" y="151"/>
                    </a:cubicBezTo>
                    <a:cubicBezTo>
                      <a:pt x="68" y="148"/>
                      <a:pt x="65" y="143"/>
                      <a:pt x="63" y="137"/>
                    </a:cubicBezTo>
                    <a:cubicBezTo>
                      <a:pt x="68" y="137"/>
                      <a:pt x="73" y="137"/>
                      <a:pt x="78" y="137"/>
                    </a:cubicBezTo>
                    <a:lnTo>
                      <a:pt x="78" y="156"/>
                    </a:lnTo>
                    <a:close/>
                    <a:moveTo>
                      <a:pt x="78" y="130"/>
                    </a:moveTo>
                    <a:cubicBezTo>
                      <a:pt x="72" y="130"/>
                      <a:pt x="66" y="131"/>
                      <a:pt x="61" y="131"/>
                    </a:cubicBezTo>
                    <a:cubicBezTo>
                      <a:pt x="60" y="129"/>
                      <a:pt x="59" y="127"/>
                      <a:pt x="58" y="124"/>
                    </a:cubicBezTo>
                    <a:cubicBezTo>
                      <a:pt x="57" y="119"/>
                      <a:pt x="56" y="114"/>
                      <a:pt x="55" y="109"/>
                    </a:cubicBezTo>
                    <a:cubicBezTo>
                      <a:pt x="62" y="108"/>
                      <a:pt x="70" y="108"/>
                      <a:pt x="78" y="108"/>
                    </a:cubicBezTo>
                    <a:lnTo>
                      <a:pt x="78" y="130"/>
                    </a:lnTo>
                    <a:close/>
                    <a:moveTo>
                      <a:pt x="78" y="101"/>
                    </a:moveTo>
                    <a:cubicBezTo>
                      <a:pt x="70" y="102"/>
                      <a:pt x="62" y="102"/>
                      <a:pt x="54" y="103"/>
                    </a:cubicBezTo>
                    <a:cubicBezTo>
                      <a:pt x="54" y="97"/>
                      <a:pt x="53" y="91"/>
                      <a:pt x="53" y="84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78" y="101"/>
                    </a:lnTo>
                    <a:close/>
                    <a:moveTo>
                      <a:pt x="78" y="78"/>
                    </a:move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1"/>
                      <a:pt x="54" y="65"/>
                      <a:pt x="54" y="59"/>
                    </a:cubicBezTo>
                    <a:cubicBezTo>
                      <a:pt x="62" y="60"/>
                      <a:pt x="70" y="60"/>
                      <a:pt x="78" y="61"/>
                    </a:cubicBezTo>
                    <a:lnTo>
                      <a:pt x="78" y="78"/>
                    </a:lnTo>
                    <a:close/>
                    <a:moveTo>
                      <a:pt x="78" y="54"/>
                    </a:moveTo>
                    <a:cubicBezTo>
                      <a:pt x="70" y="54"/>
                      <a:pt x="62" y="54"/>
                      <a:pt x="55" y="53"/>
                    </a:cubicBezTo>
                    <a:cubicBezTo>
                      <a:pt x="57" y="44"/>
                      <a:pt x="58" y="37"/>
                      <a:pt x="61" y="31"/>
                    </a:cubicBezTo>
                    <a:cubicBezTo>
                      <a:pt x="66" y="31"/>
                      <a:pt x="72" y="32"/>
                      <a:pt x="78" y="32"/>
                    </a:cubicBezTo>
                    <a:lnTo>
                      <a:pt x="78" y="54"/>
                    </a:lnTo>
                    <a:close/>
                    <a:moveTo>
                      <a:pt x="63" y="25"/>
                    </a:moveTo>
                    <a:cubicBezTo>
                      <a:pt x="65" y="19"/>
                      <a:pt x="68" y="14"/>
                      <a:pt x="71" y="11"/>
                    </a:cubicBezTo>
                    <a:cubicBezTo>
                      <a:pt x="73" y="9"/>
                      <a:pt x="76" y="7"/>
                      <a:pt x="78" y="6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3" y="25"/>
                      <a:pt x="68" y="25"/>
                      <a:pt x="6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8" name="矩形 97"/>
            <p:cNvSpPr/>
            <p:nvPr/>
          </p:nvSpPr>
          <p:spPr>
            <a:xfrm>
              <a:off x="4688732" y="3633661"/>
              <a:ext cx="1803365" cy="1790928"/>
            </a:xfrm>
            <a:prstGeom prst="rect">
              <a:avLst/>
            </a:prstGeom>
            <a:noFill/>
            <a:ln w="12700">
              <a:solidFill>
                <a:srgbClr val="1754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Picture 2" descr="C:\Users\junxian.wu\Desktop\logo\中电港.pn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425" y="4777593"/>
              <a:ext cx="1166689" cy="420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8468741" y="2548037"/>
            <a:ext cx="1803365" cy="2876553"/>
            <a:chOff x="6717911" y="2548036"/>
            <a:chExt cx="1803365" cy="287655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961" y="4264567"/>
              <a:ext cx="828092" cy="3165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21" descr="E:\libra-cec工作文件\02 品牌建设\05 VI 管理\cec所属企业logo\JPG\中国华大集成电路设计集团有限公司.jpg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00987" y="3864358"/>
              <a:ext cx="873540" cy="356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" name="组合 1"/>
            <p:cNvGrpSpPr/>
            <p:nvPr/>
          </p:nvGrpSpPr>
          <p:grpSpPr>
            <a:xfrm>
              <a:off x="6898889" y="2548036"/>
              <a:ext cx="1442621" cy="1250669"/>
              <a:chOff x="8338961" y="3628790"/>
              <a:chExt cx="1442621" cy="1250669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8338961" y="3628790"/>
                <a:ext cx="1442621" cy="1250669"/>
              </a:xfrm>
              <a:prstGeom prst="rect">
                <a:avLst/>
              </a:prstGeom>
              <a:solidFill>
                <a:srgbClr val="175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集成电路</a:t>
                </a:r>
              </a:p>
            </p:txBody>
          </p:sp>
          <p:sp>
            <p:nvSpPr>
              <p:cNvPr id="75" name="Freeform 19"/>
              <p:cNvSpPr>
                <a:spLocks noEditPoints="1"/>
              </p:cNvSpPr>
              <p:nvPr/>
            </p:nvSpPr>
            <p:spPr bwMode="auto">
              <a:xfrm>
                <a:off x="8821264" y="3861048"/>
                <a:ext cx="478013" cy="462498"/>
              </a:xfrm>
              <a:custGeom>
                <a:avLst/>
                <a:gdLst>
                  <a:gd name="T0" fmla="*/ 502 w 756"/>
                  <a:gd name="T1" fmla="*/ 57 h 782"/>
                  <a:gd name="T2" fmla="*/ 569 w 756"/>
                  <a:gd name="T3" fmla="*/ 331 h 782"/>
                  <a:gd name="T4" fmla="*/ 464 w 756"/>
                  <a:gd name="T5" fmla="*/ 369 h 782"/>
                  <a:gd name="T6" fmla="*/ 381 w 756"/>
                  <a:gd name="T7" fmla="*/ 57 h 782"/>
                  <a:gd name="T8" fmla="*/ 343 w 756"/>
                  <a:gd name="T9" fmla="*/ 146 h 782"/>
                  <a:gd name="T10" fmla="*/ 165 w 756"/>
                  <a:gd name="T11" fmla="*/ 57 h 782"/>
                  <a:gd name="T12" fmla="*/ 127 w 756"/>
                  <a:gd name="T13" fmla="*/ 146 h 782"/>
                  <a:gd name="T14" fmla="*/ 57 w 756"/>
                  <a:gd name="T15" fmla="*/ 57 h 782"/>
                  <a:gd name="T16" fmla="*/ 235 w 756"/>
                  <a:gd name="T17" fmla="*/ 222 h 782"/>
                  <a:gd name="T18" fmla="*/ 273 w 756"/>
                  <a:gd name="T19" fmla="*/ 102 h 782"/>
                  <a:gd name="T20" fmla="*/ 381 w 756"/>
                  <a:gd name="T21" fmla="*/ 222 h 782"/>
                  <a:gd name="T22" fmla="*/ 225 w 756"/>
                  <a:gd name="T23" fmla="*/ 369 h 782"/>
                  <a:gd name="T24" fmla="*/ 187 w 756"/>
                  <a:gd name="T25" fmla="*/ 486 h 782"/>
                  <a:gd name="T26" fmla="*/ 343 w 756"/>
                  <a:gd name="T27" fmla="*/ 331 h 782"/>
                  <a:gd name="T28" fmla="*/ 57 w 756"/>
                  <a:gd name="T29" fmla="*/ 260 h 782"/>
                  <a:gd name="T30" fmla="*/ 0 w 756"/>
                  <a:gd name="T31" fmla="*/ 365 h 782"/>
                  <a:gd name="T32" fmla="*/ 28 w 756"/>
                  <a:gd name="T33" fmla="*/ 0 h 782"/>
                  <a:gd name="T34" fmla="*/ 756 w 756"/>
                  <a:gd name="T35" fmla="*/ 29 h 782"/>
                  <a:gd name="T36" fmla="*/ 699 w 756"/>
                  <a:gd name="T37" fmla="*/ 213 h 782"/>
                  <a:gd name="T38" fmla="*/ 616 w 756"/>
                  <a:gd name="T39" fmla="*/ 146 h 782"/>
                  <a:gd name="T40" fmla="*/ 578 w 756"/>
                  <a:gd name="T41" fmla="*/ 261 h 782"/>
                  <a:gd name="T42" fmla="*/ 699 w 756"/>
                  <a:gd name="T43" fmla="*/ 108 h 782"/>
                  <a:gd name="T44" fmla="*/ 168 w 756"/>
                  <a:gd name="T45" fmla="*/ 655 h 782"/>
                  <a:gd name="T46" fmla="*/ 149 w 756"/>
                  <a:gd name="T47" fmla="*/ 616 h 782"/>
                  <a:gd name="T48" fmla="*/ 352 w 756"/>
                  <a:gd name="T49" fmla="*/ 502 h 782"/>
                  <a:gd name="T50" fmla="*/ 391 w 756"/>
                  <a:gd name="T51" fmla="*/ 655 h 782"/>
                  <a:gd name="T52" fmla="*/ 273 w 756"/>
                  <a:gd name="T53" fmla="*/ 725 h 782"/>
                  <a:gd name="T54" fmla="*/ 464 w 756"/>
                  <a:gd name="T55" fmla="*/ 616 h 782"/>
                  <a:gd name="T56" fmla="*/ 578 w 756"/>
                  <a:gd name="T57" fmla="*/ 540 h 782"/>
                  <a:gd name="T58" fmla="*/ 464 w 756"/>
                  <a:gd name="T59" fmla="*/ 502 h 782"/>
                  <a:gd name="T60" fmla="*/ 616 w 756"/>
                  <a:gd name="T61" fmla="*/ 655 h 782"/>
                  <a:gd name="T62" fmla="*/ 502 w 756"/>
                  <a:gd name="T63" fmla="*/ 725 h 782"/>
                  <a:gd name="T64" fmla="*/ 699 w 756"/>
                  <a:gd name="T65" fmla="*/ 435 h 782"/>
                  <a:gd name="T66" fmla="*/ 756 w 756"/>
                  <a:gd name="T67" fmla="*/ 753 h 782"/>
                  <a:gd name="T68" fmla="*/ 28 w 756"/>
                  <a:gd name="T69" fmla="*/ 782 h 782"/>
                  <a:gd name="T70" fmla="*/ 0 w 756"/>
                  <a:gd name="T71" fmla="*/ 499 h 782"/>
                  <a:gd name="T72" fmla="*/ 57 w 756"/>
                  <a:gd name="T73" fmla="*/ 725 h 782"/>
                  <a:gd name="T74" fmla="*/ 235 w 756"/>
                  <a:gd name="T75" fmla="*/ 65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56" h="782">
                    <a:moveTo>
                      <a:pt x="699" y="57"/>
                    </a:moveTo>
                    <a:cubicBezTo>
                      <a:pt x="502" y="57"/>
                      <a:pt x="502" y="57"/>
                      <a:pt x="502" y="57"/>
                    </a:cubicBezTo>
                    <a:cubicBezTo>
                      <a:pt x="502" y="331"/>
                      <a:pt x="502" y="331"/>
                      <a:pt x="502" y="331"/>
                    </a:cubicBezTo>
                    <a:cubicBezTo>
                      <a:pt x="569" y="331"/>
                      <a:pt x="569" y="331"/>
                      <a:pt x="569" y="331"/>
                    </a:cubicBezTo>
                    <a:cubicBezTo>
                      <a:pt x="569" y="369"/>
                      <a:pt x="569" y="369"/>
                      <a:pt x="569" y="369"/>
                    </a:cubicBezTo>
                    <a:cubicBezTo>
                      <a:pt x="464" y="369"/>
                      <a:pt x="464" y="369"/>
                      <a:pt x="464" y="369"/>
                    </a:cubicBezTo>
                    <a:cubicBezTo>
                      <a:pt x="464" y="57"/>
                      <a:pt x="464" y="57"/>
                      <a:pt x="464" y="57"/>
                    </a:cubicBezTo>
                    <a:cubicBezTo>
                      <a:pt x="381" y="57"/>
                      <a:pt x="381" y="57"/>
                      <a:pt x="381" y="57"/>
                    </a:cubicBezTo>
                    <a:cubicBezTo>
                      <a:pt x="381" y="146"/>
                      <a:pt x="381" y="146"/>
                      <a:pt x="381" y="146"/>
                    </a:cubicBezTo>
                    <a:cubicBezTo>
                      <a:pt x="343" y="146"/>
                      <a:pt x="343" y="146"/>
                      <a:pt x="343" y="146"/>
                    </a:cubicBezTo>
                    <a:cubicBezTo>
                      <a:pt x="343" y="57"/>
                      <a:pt x="343" y="57"/>
                      <a:pt x="343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146"/>
                      <a:pt x="165" y="146"/>
                      <a:pt x="165" y="146"/>
                    </a:cubicBezTo>
                    <a:cubicBezTo>
                      <a:pt x="127" y="146"/>
                      <a:pt x="127" y="146"/>
                      <a:pt x="127" y="146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235" y="222"/>
                      <a:pt x="235" y="222"/>
                      <a:pt x="235" y="222"/>
                    </a:cubicBezTo>
                    <a:cubicBezTo>
                      <a:pt x="235" y="102"/>
                      <a:pt x="235" y="102"/>
                      <a:pt x="235" y="102"/>
                    </a:cubicBezTo>
                    <a:cubicBezTo>
                      <a:pt x="273" y="102"/>
                      <a:pt x="273" y="102"/>
                      <a:pt x="273" y="102"/>
                    </a:cubicBezTo>
                    <a:cubicBezTo>
                      <a:pt x="273" y="222"/>
                      <a:pt x="273" y="222"/>
                      <a:pt x="273" y="222"/>
                    </a:cubicBezTo>
                    <a:cubicBezTo>
                      <a:pt x="381" y="222"/>
                      <a:pt x="381" y="222"/>
                      <a:pt x="381" y="222"/>
                    </a:cubicBezTo>
                    <a:cubicBezTo>
                      <a:pt x="381" y="369"/>
                      <a:pt x="381" y="369"/>
                      <a:pt x="381" y="369"/>
                    </a:cubicBezTo>
                    <a:cubicBezTo>
                      <a:pt x="225" y="369"/>
                      <a:pt x="225" y="369"/>
                      <a:pt x="225" y="369"/>
                    </a:cubicBezTo>
                    <a:cubicBezTo>
                      <a:pt x="225" y="486"/>
                      <a:pt x="225" y="486"/>
                      <a:pt x="225" y="486"/>
                    </a:cubicBezTo>
                    <a:cubicBezTo>
                      <a:pt x="187" y="486"/>
                      <a:pt x="187" y="486"/>
                      <a:pt x="187" y="486"/>
                    </a:cubicBezTo>
                    <a:cubicBezTo>
                      <a:pt x="187" y="331"/>
                      <a:pt x="187" y="331"/>
                      <a:pt x="187" y="331"/>
                    </a:cubicBezTo>
                    <a:cubicBezTo>
                      <a:pt x="343" y="331"/>
                      <a:pt x="343" y="331"/>
                      <a:pt x="343" y="331"/>
                    </a:cubicBezTo>
                    <a:cubicBezTo>
                      <a:pt x="343" y="260"/>
                      <a:pt x="343" y="260"/>
                      <a:pt x="343" y="260"/>
                    </a:cubicBezTo>
                    <a:cubicBezTo>
                      <a:pt x="57" y="260"/>
                      <a:pt x="57" y="260"/>
                      <a:pt x="57" y="260"/>
                    </a:cubicBezTo>
                    <a:cubicBezTo>
                      <a:pt x="57" y="365"/>
                      <a:pt x="57" y="365"/>
                      <a:pt x="57" y="365"/>
                    </a:cubicBezTo>
                    <a:cubicBezTo>
                      <a:pt x="0" y="365"/>
                      <a:pt x="0" y="365"/>
                      <a:pt x="0" y="36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727" y="0"/>
                      <a:pt x="727" y="0"/>
                      <a:pt x="727" y="0"/>
                    </a:cubicBezTo>
                    <a:cubicBezTo>
                      <a:pt x="743" y="0"/>
                      <a:pt x="756" y="13"/>
                      <a:pt x="756" y="29"/>
                    </a:cubicBezTo>
                    <a:cubicBezTo>
                      <a:pt x="756" y="247"/>
                      <a:pt x="756" y="247"/>
                      <a:pt x="756" y="247"/>
                    </a:cubicBezTo>
                    <a:cubicBezTo>
                      <a:pt x="699" y="213"/>
                      <a:pt x="699" y="213"/>
                      <a:pt x="699" y="213"/>
                    </a:cubicBezTo>
                    <a:cubicBezTo>
                      <a:pt x="699" y="146"/>
                      <a:pt x="699" y="146"/>
                      <a:pt x="699" y="146"/>
                    </a:cubicBezTo>
                    <a:cubicBezTo>
                      <a:pt x="616" y="146"/>
                      <a:pt x="616" y="146"/>
                      <a:pt x="616" y="146"/>
                    </a:cubicBezTo>
                    <a:cubicBezTo>
                      <a:pt x="616" y="261"/>
                      <a:pt x="616" y="261"/>
                      <a:pt x="616" y="261"/>
                    </a:cubicBezTo>
                    <a:cubicBezTo>
                      <a:pt x="578" y="261"/>
                      <a:pt x="578" y="261"/>
                      <a:pt x="578" y="261"/>
                    </a:cubicBezTo>
                    <a:cubicBezTo>
                      <a:pt x="578" y="108"/>
                      <a:pt x="578" y="108"/>
                      <a:pt x="578" y="108"/>
                    </a:cubicBezTo>
                    <a:cubicBezTo>
                      <a:pt x="618" y="108"/>
                      <a:pt x="658" y="108"/>
                      <a:pt x="699" y="108"/>
                    </a:cubicBezTo>
                    <a:cubicBezTo>
                      <a:pt x="699" y="57"/>
                      <a:pt x="699" y="57"/>
                      <a:pt x="699" y="57"/>
                    </a:cubicBezTo>
                    <a:close/>
                    <a:moveTo>
                      <a:pt x="168" y="655"/>
                    </a:moveTo>
                    <a:cubicBezTo>
                      <a:pt x="149" y="655"/>
                      <a:pt x="149" y="655"/>
                      <a:pt x="149" y="655"/>
                    </a:cubicBezTo>
                    <a:cubicBezTo>
                      <a:pt x="149" y="616"/>
                      <a:pt x="149" y="616"/>
                      <a:pt x="149" y="616"/>
                    </a:cubicBezTo>
                    <a:cubicBezTo>
                      <a:pt x="352" y="616"/>
                      <a:pt x="352" y="616"/>
                      <a:pt x="352" y="616"/>
                    </a:cubicBezTo>
                    <a:cubicBezTo>
                      <a:pt x="352" y="502"/>
                      <a:pt x="352" y="502"/>
                      <a:pt x="352" y="502"/>
                    </a:cubicBezTo>
                    <a:cubicBezTo>
                      <a:pt x="391" y="502"/>
                      <a:pt x="391" y="502"/>
                      <a:pt x="391" y="502"/>
                    </a:cubicBezTo>
                    <a:cubicBezTo>
                      <a:pt x="391" y="655"/>
                      <a:pt x="391" y="655"/>
                      <a:pt x="391" y="655"/>
                    </a:cubicBezTo>
                    <a:cubicBezTo>
                      <a:pt x="273" y="655"/>
                      <a:pt x="273" y="655"/>
                      <a:pt x="273" y="655"/>
                    </a:cubicBezTo>
                    <a:cubicBezTo>
                      <a:pt x="273" y="725"/>
                      <a:pt x="273" y="725"/>
                      <a:pt x="273" y="725"/>
                    </a:cubicBezTo>
                    <a:cubicBezTo>
                      <a:pt x="464" y="725"/>
                      <a:pt x="464" y="725"/>
                      <a:pt x="464" y="725"/>
                    </a:cubicBezTo>
                    <a:cubicBezTo>
                      <a:pt x="464" y="616"/>
                      <a:pt x="464" y="616"/>
                      <a:pt x="464" y="616"/>
                    </a:cubicBezTo>
                    <a:cubicBezTo>
                      <a:pt x="578" y="616"/>
                      <a:pt x="578" y="616"/>
                      <a:pt x="578" y="616"/>
                    </a:cubicBezTo>
                    <a:cubicBezTo>
                      <a:pt x="578" y="540"/>
                      <a:pt x="578" y="540"/>
                      <a:pt x="578" y="540"/>
                    </a:cubicBezTo>
                    <a:cubicBezTo>
                      <a:pt x="464" y="540"/>
                      <a:pt x="464" y="540"/>
                      <a:pt x="464" y="540"/>
                    </a:cubicBezTo>
                    <a:cubicBezTo>
                      <a:pt x="464" y="502"/>
                      <a:pt x="464" y="502"/>
                      <a:pt x="464" y="502"/>
                    </a:cubicBezTo>
                    <a:cubicBezTo>
                      <a:pt x="616" y="502"/>
                      <a:pt x="616" y="502"/>
                      <a:pt x="616" y="502"/>
                    </a:cubicBezTo>
                    <a:cubicBezTo>
                      <a:pt x="616" y="655"/>
                      <a:pt x="616" y="655"/>
                      <a:pt x="616" y="655"/>
                    </a:cubicBezTo>
                    <a:cubicBezTo>
                      <a:pt x="502" y="655"/>
                      <a:pt x="502" y="655"/>
                      <a:pt x="502" y="655"/>
                    </a:cubicBezTo>
                    <a:cubicBezTo>
                      <a:pt x="502" y="725"/>
                      <a:pt x="502" y="725"/>
                      <a:pt x="502" y="725"/>
                    </a:cubicBezTo>
                    <a:cubicBezTo>
                      <a:pt x="699" y="725"/>
                      <a:pt x="699" y="725"/>
                      <a:pt x="699" y="725"/>
                    </a:cubicBezTo>
                    <a:cubicBezTo>
                      <a:pt x="699" y="435"/>
                      <a:pt x="699" y="435"/>
                      <a:pt x="699" y="435"/>
                    </a:cubicBezTo>
                    <a:cubicBezTo>
                      <a:pt x="756" y="402"/>
                      <a:pt x="756" y="402"/>
                      <a:pt x="756" y="402"/>
                    </a:cubicBezTo>
                    <a:cubicBezTo>
                      <a:pt x="756" y="753"/>
                      <a:pt x="756" y="753"/>
                      <a:pt x="756" y="753"/>
                    </a:cubicBezTo>
                    <a:cubicBezTo>
                      <a:pt x="756" y="769"/>
                      <a:pt x="743" y="782"/>
                      <a:pt x="727" y="782"/>
                    </a:cubicBezTo>
                    <a:cubicBezTo>
                      <a:pt x="28" y="782"/>
                      <a:pt x="28" y="782"/>
                      <a:pt x="28" y="782"/>
                    </a:cubicBezTo>
                    <a:cubicBezTo>
                      <a:pt x="12" y="782"/>
                      <a:pt x="0" y="769"/>
                      <a:pt x="0" y="753"/>
                    </a:cubicBezTo>
                    <a:cubicBezTo>
                      <a:pt x="0" y="499"/>
                      <a:pt x="0" y="499"/>
                      <a:pt x="0" y="499"/>
                    </a:cubicBezTo>
                    <a:cubicBezTo>
                      <a:pt x="57" y="499"/>
                      <a:pt x="57" y="499"/>
                      <a:pt x="57" y="499"/>
                    </a:cubicBezTo>
                    <a:cubicBezTo>
                      <a:pt x="57" y="725"/>
                      <a:pt x="57" y="725"/>
                      <a:pt x="57" y="725"/>
                    </a:cubicBezTo>
                    <a:cubicBezTo>
                      <a:pt x="235" y="725"/>
                      <a:pt x="235" y="725"/>
                      <a:pt x="235" y="725"/>
                    </a:cubicBezTo>
                    <a:cubicBezTo>
                      <a:pt x="235" y="655"/>
                      <a:pt x="235" y="655"/>
                      <a:pt x="235" y="655"/>
                    </a:cubicBezTo>
                    <a:cubicBezTo>
                      <a:pt x="168" y="655"/>
                      <a:pt x="168" y="655"/>
                      <a:pt x="168" y="6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9" name="矩形 98"/>
            <p:cNvSpPr/>
            <p:nvPr/>
          </p:nvSpPr>
          <p:spPr>
            <a:xfrm>
              <a:off x="6717911" y="3633660"/>
              <a:ext cx="1803365" cy="1790929"/>
            </a:xfrm>
            <a:prstGeom prst="rect">
              <a:avLst/>
            </a:prstGeom>
            <a:noFill/>
            <a:ln w="12700">
              <a:solidFill>
                <a:srgbClr val="1754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icture 2" descr="C:\Users\junxian.wu\Desktop\logo_foot.png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7710" y="5121188"/>
              <a:ext cx="1070595" cy="126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junxian.wu\Desktop\logo.png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7720" y="4684248"/>
              <a:ext cx="890575" cy="296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0451" y="675310"/>
            <a:ext cx="3843764" cy="4854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691" y="4042724"/>
            <a:ext cx="1485820" cy="433661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17FA3B0E-ED09-42FD-AD6D-82E1B1A37A89}"/>
              </a:ext>
            </a:extLst>
          </p:cNvPr>
          <p:cNvSpPr/>
          <p:nvPr/>
        </p:nvSpPr>
        <p:spPr>
          <a:xfrm>
            <a:off x="6285591" y="4614789"/>
            <a:ext cx="1850179" cy="653023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160748"/>
            <a:ext cx="10572750" cy="5256584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91344" y="116632"/>
            <a:ext cx="3707409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代码 选项</a:t>
            </a:r>
          </a:p>
        </p:txBody>
      </p:sp>
    </p:spTree>
    <p:extLst>
      <p:ext uri="{BB962C8B-B14F-4D97-AF65-F5344CB8AC3E}">
        <p14:creationId xmlns:p14="http://schemas.microsoft.com/office/powerpoint/2010/main" val="2384190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28" y="908720"/>
            <a:ext cx="10439400" cy="5282952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83332" y="44624"/>
            <a:ext cx="3707409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代码 选项</a:t>
            </a:r>
          </a:p>
        </p:txBody>
      </p:sp>
    </p:spTree>
    <p:extLst>
      <p:ext uri="{BB962C8B-B14F-4D97-AF65-F5344CB8AC3E}">
        <p14:creationId xmlns:p14="http://schemas.microsoft.com/office/powerpoint/2010/main" val="3691583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73E5F6-2115-4ABB-95A3-914810DFD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05" y="1154332"/>
            <a:ext cx="6172735" cy="508298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86760" y="80628"/>
            <a:ext cx="4427489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代码 优化选项</a:t>
            </a:r>
          </a:p>
        </p:txBody>
      </p:sp>
    </p:spTree>
    <p:extLst>
      <p:ext uri="{BB962C8B-B14F-4D97-AF65-F5344CB8AC3E}">
        <p14:creationId xmlns:p14="http://schemas.microsoft.com/office/powerpoint/2010/main" val="2412334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980728"/>
            <a:ext cx="10508933" cy="549021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5340" y="116632"/>
            <a:ext cx="4103453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代码 依赖库</a:t>
            </a:r>
          </a:p>
        </p:txBody>
      </p:sp>
    </p:spTree>
    <p:extLst>
      <p:ext uri="{BB962C8B-B14F-4D97-AF65-F5344CB8AC3E}">
        <p14:creationId xmlns:p14="http://schemas.microsoft.com/office/powerpoint/2010/main" val="3092614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0" y="13848"/>
            <a:ext cx="4679517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代码 编译、下载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142578"/>
            <a:ext cx="100012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80777A-DD04-44AF-8D4D-7F9B68D55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807"/>
          <a:stretch/>
        </p:blipFill>
        <p:spPr>
          <a:xfrm>
            <a:off x="405606" y="1320540"/>
            <a:ext cx="5546378" cy="44934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154401-CA4C-4970-8796-C9C11A8AA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78" y="1413330"/>
            <a:ext cx="5928082" cy="403134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83332" y="80628"/>
            <a:ext cx="3491385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显示行号</a:t>
            </a:r>
          </a:p>
        </p:txBody>
      </p:sp>
    </p:spTree>
    <p:extLst>
      <p:ext uri="{BB962C8B-B14F-4D97-AF65-F5344CB8AC3E}">
        <p14:creationId xmlns:p14="http://schemas.microsoft.com/office/powerpoint/2010/main" val="847371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36FAC97-5D93-4F5B-BAE6-F2D95146FFE0}"/>
              </a:ext>
            </a:extLst>
          </p:cNvPr>
          <p:cNvSpPr txBox="1"/>
          <p:nvPr/>
        </p:nvSpPr>
        <p:spPr>
          <a:xfrm>
            <a:off x="803412" y="1484784"/>
            <a:ext cx="4705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 err="1"/>
              <a:t>commissioning.h</a:t>
            </a:r>
            <a:r>
              <a:rPr lang="zh-CN" altLang="en-US" dirty="0"/>
              <a:t>：密钥、</a:t>
            </a:r>
            <a:r>
              <a:rPr lang="en-US" altLang="zh-CN" dirty="0" err="1"/>
              <a:t>deveui</a:t>
            </a:r>
            <a:r>
              <a:rPr lang="zh-CN" altLang="en-US" dirty="0"/>
              <a:t>等定义；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RegionCN470.h</a:t>
            </a:r>
            <a:r>
              <a:rPr lang="zh-CN" altLang="en-US" dirty="0"/>
              <a:t>：中国区</a:t>
            </a:r>
            <a:r>
              <a:rPr lang="en-US" altLang="zh-CN" dirty="0"/>
              <a:t>470mac</a:t>
            </a:r>
            <a:r>
              <a:rPr lang="zh-CN" altLang="en-US" dirty="0"/>
              <a:t>参数；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19336" y="116632"/>
            <a:ext cx="3491385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主要文件</a:t>
            </a:r>
          </a:p>
        </p:txBody>
      </p:sp>
    </p:spTree>
    <p:extLst>
      <p:ext uri="{BB962C8B-B14F-4D97-AF65-F5344CB8AC3E}">
        <p14:creationId xmlns:p14="http://schemas.microsoft.com/office/powerpoint/2010/main" val="3664126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07368" y="188640"/>
            <a:ext cx="3491385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如何调试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09067"/>
            <a:ext cx="106680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1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60399" y="268533"/>
            <a:ext cx="3491385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如何调试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848" y="3392996"/>
            <a:ext cx="7067550" cy="2990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73" y="116632"/>
            <a:ext cx="7772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19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CD1D75-57B3-4380-83F6-CC3791F3F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46" y="1024579"/>
            <a:ext cx="9888307" cy="5356749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60399" y="268533"/>
            <a:ext cx="4211465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接收数据配置</a:t>
            </a:r>
          </a:p>
        </p:txBody>
      </p:sp>
    </p:spTree>
    <p:extLst>
      <p:ext uri="{BB962C8B-B14F-4D97-AF65-F5344CB8AC3E}">
        <p14:creationId xmlns:p14="http://schemas.microsoft.com/office/powerpoint/2010/main" val="545232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"/>
          <p:cNvSpPr>
            <a:spLocks noChangeArrowheads="1"/>
          </p:cNvSpPr>
          <p:nvPr/>
        </p:nvSpPr>
        <p:spPr bwMode="auto">
          <a:xfrm>
            <a:off x="1911385" y="3482075"/>
            <a:ext cx="4319299" cy="1257393"/>
          </a:xfrm>
          <a:prstGeom prst="rect">
            <a:avLst/>
          </a:prstGeom>
          <a:solidFill>
            <a:srgbClr val="1754A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endParaRPr lang="zh-CN" altLang="en-US" sz="1400" dirty="0"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1928160" y="4876856"/>
            <a:ext cx="4302525" cy="856400"/>
          </a:xfrm>
          <a:prstGeom prst="rect">
            <a:avLst/>
          </a:prstGeom>
          <a:solidFill>
            <a:srgbClr val="1754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宋体" pitchFamily="2" charset="-122"/>
              </a:rPr>
              <a:t> 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  <a:sym typeface="宋体" pitchFamily="2" charset="-122"/>
            </a:endParaRPr>
          </a:p>
        </p:txBody>
      </p:sp>
      <p:sp>
        <p:nvSpPr>
          <p:cNvPr id="47" name="Rectangle 2"/>
          <p:cNvSpPr>
            <a:spLocks noChangeArrowheads="1"/>
          </p:cNvSpPr>
          <p:nvPr/>
        </p:nvSpPr>
        <p:spPr bwMode="auto">
          <a:xfrm>
            <a:off x="4068348" y="1484785"/>
            <a:ext cx="2162335" cy="1866437"/>
          </a:xfrm>
          <a:prstGeom prst="rect">
            <a:avLst/>
          </a:prstGeom>
          <a:solidFill>
            <a:srgbClr val="F083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endParaRPr lang="zh-CN" altLang="en-US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Arial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80544" y="2025587"/>
            <a:ext cx="1337943" cy="784830"/>
            <a:chOff x="2911762" y="2012214"/>
            <a:chExt cx="1337943" cy="784830"/>
          </a:xfrm>
        </p:grpSpPr>
        <p:sp>
          <p:nvSpPr>
            <p:cNvPr id="48" name="泪滴形 47"/>
            <p:cNvSpPr/>
            <p:nvPr/>
          </p:nvSpPr>
          <p:spPr>
            <a:xfrm rot="2654363" flipV="1">
              <a:off x="2911762" y="2152625"/>
              <a:ext cx="389840" cy="392510"/>
            </a:xfrm>
            <a:prstGeom prst="teardrop">
              <a:avLst>
                <a:gd name="adj" fmla="val 1362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348348" y="2012214"/>
              <a:ext cx="901357" cy="784830"/>
            </a:xfrm>
            <a:prstGeom prst="rect">
              <a:avLst/>
            </a:prstGeom>
            <a:noFill/>
          </p:spPr>
          <p:txBody>
            <a:bodyPr vert="horz" wrap="none" lIns="90000" rtlCol="0" anchor="t">
              <a:spAutoFit/>
            </a:bodyPr>
            <a:lstStyle/>
            <a:p>
              <a:pPr algn="just">
                <a:lnSpc>
                  <a:spcPts val="2700"/>
                </a:lnSpc>
              </a:pPr>
              <a:r>
                <a:rPr lang="zh-CN" altLang="en-US" sz="14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总部</a:t>
              </a:r>
              <a:endParaRPr lang="en-US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  <a:p>
              <a:pPr algn="just">
                <a:lnSpc>
                  <a:spcPts val="2700"/>
                </a:lnSpc>
              </a:pPr>
              <a:r>
                <a:rPr lang="zh-CN" altLang="en-US" sz="28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深圳</a:t>
              </a:r>
              <a:endParaRPr lang="en-US" altLang="zh-CN" sz="28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charset="0"/>
                <a:sym typeface="宋体" pitchFamily="2" charset="-122"/>
              </a:endParaRPr>
            </a:p>
          </p:txBody>
        </p:sp>
      </p:grpSp>
      <p:sp>
        <p:nvSpPr>
          <p:cNvPr id="54" name="Rectangle 2"/>
          <p:cNvSpPr>
            <a:spLocks noChangeArrowheads="1"/>
          </p:cNvSpPr>
          <p:nvPr/>
        </p:nvSpPr>
        <p:spPr bwMode="auto">
          <a:xfrm>
            <a:off x="1911385" y="1502738"/>
            <a:ext cx="2010649" cy="860228"/>
          </a:xfrm>
          <a:prstGeom prst="rect">
            <a:avLst/>
          </a:prstGeom>
          <a:solidFill>
            <a:srgbClr val="F083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endParaRPr lang="zh-CN" altLang="en-US" sz="1400" dirty="0"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92905" y="1498461"/>
            <a:ext cx="1247606" cy="810478"/>
          </a:xfrm>
          <a:prstGeom prst="rect">
            <a:avLst/>
          </a:prstGeom>
          <a:noFill/>
        </p:spPr>
        <p:txBody>
          <a:bodyPr vert="horz" wrap="none" lIns="9000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成立于</a:t>
            </a:r>
            <a:endParaRPr lang="en-US" altLang="zh-CN" sz="1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Arial" charset="0"/>
              <a:sym typeface="Arial" charset="0"/>
            </a:endParaRPr>
          </a:p>
          <a:p>
            <a:pPr>
              <a:lnSpc>
                <a:spcPts val="2800"/>
              </a:lnSpc>
            </a:pPr>
            <a:r>
              <a:rPr lang="en-US" altLang="zh-CN" sz="28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charset="0"/>
                <a:sym typeface="Arial" charset="0"/>
              </a:rPr>
              <a:t>2014</a:t>
            </a:r>
            <a:r>
              <a:rPr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charset="0"/>
                <a:sym typeface="Arial" charset="0"/>
              </a:rPr>
              <a:t>年</a:t>
            </a:r>
            <a:endParaRPr lang="zh-CN" altLang="en-US" sz="1400" dirty="0"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 flipH="1">
            <a:off x="3323693" y="5281464"/>
            <a:ext cx="2543429" cy="307777"/>
          </a:xfrm>
          <a:prstGeom prst="rect">
            <a:avLst/>
          </a:prstGeom>
          <a:noFill/>
        </p:spPr>
        <p:txBody>
          <a:bodyPr vert="horz" wrap="square" lIns="90000" rtlCol="0" anchor="t">
            <a:spAutoFit/>
          </a:bodyPr>
          <a:lstStyle/>
          <a:p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最佳</a:t>
            </a:r>
            <a:r>
              <a:rPr lang="zh-CN" altLang="en-US" sz="14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分销商</a:t>
            </a:r>
            <a:endParaRPr lang="en-US" altLang="zh-CN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61" name="Rectangle 2"/>
          <p:cNvSpPr>
            <a:spLocks noChangeArrowheads="1"/>
          </p:cNvSpPr>
          <p:nvPr/>
        </p:nvSpPr>
        <p:spPr bwMode="auto">
          <a:xfrm>
            <a:off x="1911385" y="2506984"/>
            <a:ext cx="2010648" cy="844238"/>
          </a:xfrm>
          <a:prstGeom prst="rect">
            <a:avLst/>
          </a:prstGeom>
          <a:solidFill>
            <a:srgbClr val="F083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endParaRPr lang="zh-CN" altLang="en-US" sz="1400" dirty="0"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292906" y="2580926"/>
            <a:ext cx="1120969" cy="738664"/>
          </a:xfrm>
          <a:prstGeom prst="rect">
            <a:avLst/>
          </a:prstGeom>
          <a:noFill/>
        </p:spPr>
        <p:txBody>
          <a:bodyPr vert="horz" wrap="none" lIns="90000" rtlCol="0" anchor="t">
            <a:spAutoFit/>
          </a:bodyPr>
          <a:lstStyle/>
          <a:p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员工</a:t>
            </a:r>
            <a:endParaRPr lang="en-US" altLang="zh-CN" sz="1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Arial" charset="0"/>
              <a:sym typeface="Arial" charset="0"/>
            </a:endParaRPr>
          </a:p>
          <a:p>
            <a:r>
              <a:rPr lang="en-US" altLang="zh-CN" sz="28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charset="0"/>
                <a:sym typeface="Arial" charset="0"/>
              </a:rPr>
              <a:t>800+</a:t>
            </a:r>
            <a:endParaRPr lang="zh-CN" altLang="en-US" sz="2800" dirty="0"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982858" y="5199584"/>
            <a:ext cx="1484850" cy="461665"/>
          </a:xfrm>
          <a:prstGeom prst="rect">
            <a:avLst/>
          </a:prstGeom>
          <a:noFill/>
        </p:spPr>
        <p:txBody>
          <a:bodyPr vert="horz" wrap="none" lIns="90000" rtlCol="0" anchor="t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charset="0"/>
                <a:sym typeface="Arial" charset="0"/>
              </a:rPr>
              <a:t>连续</a:t>
            </a:r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charset="0"/>
                <a:sym typeface="Arial" charset="0"/>
              </a:rPr>
              <a:t>17</a:t>
            </a:r>
            <a:r>
              <a:rPr lang="zh-CN" altLang="en-US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charset="0"/>
                <a:sym typeface="Arial" charset="0"/>
              </a:rPr>
              <a:t>年</a:t>
            </a:r>
            <a:endParaRPr lang="zh-CN" altLang="en-US" sz="2400" dirty="0"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65860" y="4957428"/>
            <a:ext cx="1673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《</a:t>
            </a: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国际电子商情</a:t>
            </a:r>
            <a:r>
              <a:rPr lang="en-US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》 </a:t>
            </a:r>
            <a:endParaRPr lang="zh-CN" altLang="en-US" sz="1400" dirty="0"/>
          </a:p>
        </p:txBody>
      </p:sp>
      <p:sp>
        <p:nvSpPr>
          <p:cNvPr id="3" name="矩形 2"/>
          <p:cNvSpPr/>
          <p:nvPr/>
        </p:nvSpPr>
        <p:spPr>
          <a:xfrm>
            <a:off x="1999642" y="3626092"/>
            <a:ext cx="4336012" cy="99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spcBef>
                <a:spcPct val="20000"/>
              </a:spcBef>
              <a:buSzPct val="80000"/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常务 理事        </a:t>
            </a: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中国电子商会 </a:t>
            </a:r>
            <a:endParaRPr lang="en-US" altLang="zh-CN" sz="1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>
              <a:lnSpc>
                <a:spcPts val="1500"/>
              </a:lnSpc>
              <a:spcBef>
                <a:spcPct val="20000"/>
              </a:spcBef>
              <a:buSzPct val="80000"/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理  事   长       </a:t>
            </a: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中国信息产业商会电子分销商分会</a:t>
            </a:r>
            <a:endParaRPr lang="en-US" altLang="zh-CN" sz="1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>
              <a:lnSpc>
                <a:spcPts val="1500"/>
              </a:lnSpc>
              <a:spcBef>
                <a:spcPct val="20000"/>
              </a:spcBef>
              <a:buSzPct val="80000"/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常务副会长      </a:t>
            </a: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深圳市计算机行业协会 </a:t>
            </a:r>
            <a:endParaRPr lang="en-US" altLang="zh-CN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>
              <a:lnSpc>
                <a:spcPts val="1500"/>
              </a:lnSpc>
              <a:spcBef>
                <a:spcPct val="20000"/>
              </a:spcBef>
              <a:buSzPct val="80000"/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常务副会长      </a:t>
            </a: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深圳市安全防范行业协会</a:t>
            </a:r>
            <a:endParaRPr lang="en-US" altLang="zh-CN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8160" y="584684"/>
            <a:ext cx="3231736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中电港概览</a:t>
            </a:r>
          </a:p>
        </p:txBody>
      </p:sp>
      <p:sp>
        <p:nvSpPr>
          <p:cNvPr id="50" name="TextBox 96"/>
          <p:cNvSpPr txBox="1"/>
          <p:nvPr/>
        </p:nvSpPr>
        <p:spPr>
          <a:xfrm>
            <a:off x="6561722" y="1667195"/>
            <a:ext cx="1118455" cy="307777"/>
          </a:xfrm>
          <a:prstGeom prst="rect">
            <a:avLst/>
          </a:prstGeom>
          <a:noFill/>
        </p:spPr>
        <p:txBody>
          <a:bodyPr vert="horz" wrap="square" lIns="90000" rtlCol="0" anchor="t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单位：亿元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90290" y="4113077"/>
            <a:ext cx="1094243" cy="307777"/>
          </a:xfrm>
          <a:prstGeom prst="rect">
            <a:avLst/>
          </a:prstGeom>
          <a:noFill/>
        </p:spPr>
        <p:txBody>
          <a:bodyPr vert="horz" wrap="square" lIns="90000" rtlCol="0" anchor="t">
            <a:spAutoFit/>
          </a:bodyPr>
          <a:lstStyle/>
          <a:p>
            <a:pPr algn="just"/>
            <a:r>
              <a:rPr lang="en-US" altLang="zh-CN" sz="14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2018</a:t>
            </a:r>
            <a:endParaRPr lang="zh-CN" altLang="en-US" sz="1400" b="1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455792" y="1484784"/>
            <a:ext cx="3816922" cy="4248472"/>
          </a:xfrm>
          <a:prstGeom prst="rect">
            <a:avLst/>
          </a:prstGeom>
          <a:solidFill>
            <a:srgbClr val="1754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宋体" pitchFamily="2" charset="-122"/>
              </a:rPr>
              <a:t> 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  <a:sym typeface="宋体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492043" y="2071488"/>
            <a:ext cx="3610676" cy="3006535"/>
            <a:chOff x="3491879" y="4094113"/>
            <a:chExt cx="3110739" cy="2590249"/>
          </a:xfrm>
        </p:grpSpPr>
        <p:grpSp>
          <p:nvGrpSpPr>
            <p:cNvPr id="57" name="组合 56"/>
            <p:cNvGrpSpPr/>
            <p:nvPr/>
          </p:nvGrpSpPr>
          <p:grpSpPr>
            <a:xfrm>
              <a:off x="3491879" y="4094113"/>
              <a:ext cx="3110739" cy="2590249"/>
              <a:chOff x="1070014" y="3551043"/>
              <a:chExt cx="3865087" cy="3218378"/>
            </a:xfrm>
          </p:grpSpPr>
          <p:graphicFrame>
            <p:nvGraphicFramePr>
              <p:cNvPr id="67" name="内容占位符 10"/>
              <p:cNvGraphicFramePr/>
              <p:nvPr/>
            </p:nvGraphicFramePr>
            <p:xfrm>
              <a:off x="1070014" y="3551043"/>
              <a:ext cx="3865087" cy="247738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68" name="TextBox 95"/>
              <p:cNvSpPr txBox="1"/>
              <p:nvPr/>
            </p:nvSpPr>
            <p:spPr>
              <a:xfrm>
                <a:off x="2644117" y="6407012"/>
                <a:ext cx="1124255" cy="362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营业收入</a:t>
                </a:r>
              </a:p>
            </p:txBody>
          </p:sp>
        </p:grpSp>
        <p:sp>
          <p:nvSpPr>
            <p:cNvPr id="58" name="TextBox 87"/>
            <p:cNvSpPr txBox="1"/>
            <p:nvPr/>
          </p:nvSpPr>
          <p:spPr>
            <a:xfrm>
              <a:off x="3688265" y="5932494"/>
              <a:ext cx="467200" cy="238646"/>
            </a:xfrm>
            <a:prstGeom prst="rect">
              <a:avLst/>
            </a:prstGeom>
            <a:noFill/>
          </p:spPr>
          <p:txBody>
            <a:bodyPr vert="horz" wrap="none" lIns="90000" rtlCol="0" anchor="t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TextBox 88"/>
            <p:cNvSpPr txBox="1"/>
            <p:nvPr/>
          </p:nvSpPr>
          <p:spPr>
            <a:xfrm>
              <a:off x="4117650" y="5932494"/>
              <a:ext cx="467200" cy="238646"/>
            </a:xfrm>
            <a:prstGeom prst="rect">
              <a:avLst/>
            </a:prstGeom>
            <a:noFill/>
          </p:spPr>
          <p:txBody>
            <a:bodyPr vert="horz" wrap="none" lIns="90000" rtlCol="0" anchor="t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TextBox 89"/>
            <p:cNvSpPr txBox="1"/>
            <p:nvPr/>
          </p:nvSpPr>
          <p:spPr>
            <a:xfrm>
              <a:off x="4515502" y="5932494"/>
              <a:ext cx="467200" cy="238646"/>
            </a:xfrm>
            <a:prstGeom prst="rect">
              <a:avLst/>
            </a:prstGeom>
            <a:noFill/>
          </p:spPr>
          <p:txBody>
            <a:bodyPr vert="horz" wrap="none" lIns="90000" rtlCol="0" anchor="t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TextBox 90"/>
            <p:cNvSpPr txBox="1"/>
            <p:nvPr/>
          </p:nvSpPr>
          <p:spPr>
            <a:xfrm>
              <a:off x="4915349" y="5932494"/>
              <a:ext cx="467200" cy="238646"/>
            </a:xfrm>
            <a:prstGeom prst="rect">
              <a:avLst/>
            </a:prstGeom>
            <a:noFill/>
          </p:spPr>
          <p:txBody>
            <a:bodyPr vert="horz" wrap="none" lIns="90000" rtlCol="0" anchor="t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TextBox 91"/>
            <p:cNvSpPr txBox="1"/>
            <p:nvPr/>
          </p:nvSpPr>
          <p:spPr>
            <a:xfrm>
              <a:off x="5694219" y="5932494"/>
              <a:ext cx="467200" cy="238646"/>
            </a:xfrm>
            <a:prstGeom prst="rect">
              <a:avLst/>
            </a:prstGeom>
            <a:noFill/>
          </p:spPr>
          <p:txBody>
            <a:bodyPr vert="horz" wrap="none" lIns="90000" rtlCol="0" anchor="t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TextBox 92"/>
            <p:cNvSpPr txBox="1"/>
            <p:nvPr/>
          </p:nvSpPr>
          <p:spPr>
            <a:xfrm>
              <a:off x="5290974" y="5932494"/>
              <a:ext cx="467200" cy="238646"/>
            </a:xfrm>
            <a:prstGeom prst="rect">
              <a:avLst/>
            </a:prstGeom>
            <a:noFill/>
          </p:spPr>
          <p:txBody>
            <a:bodyPr vert="horz" wrap="none" lIns="90000" rtlCol="0" anchor="t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3743908" y="5932494"/>
              <a:ext cx="27003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96"/>
          <p:cNvSpPr txBox="1"/>
          <p:nvPr/>
        </p:nvSpPr>
        <p:spPr>
          <a:xfrm>
            <a:off x="6714122" y="1819595"/>
            <a:ext cx="1118455" cy="307777"/>
          </a:xfrm>
          <a:prstGeom prst="rect">
            <a:avLst/>
          </a:prstGeom>
          <a:noFill/>
        </p:spPr>
        <p:txBody>
          <a:bodyPr vert="horz" wrap="square" lIns="90000" rtlCol="0" anchor="t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单位：亿元</a:t>
            </a:r>
          </a:p>
        </p:txBody>
      </p:sp>
      <p:sp>
        <p:nvSpPr>
          <p:cNvPr id="31" name="TextBox 91"/>
          <p:cNvSpPr txBox="1"/>
          <p:nvPr/>
        </p:nvSpPr>
        <p:spPr>
          <a:xfrm>
            <a:off x="9478152" y="4190557"/>
            <a:ext cx="542285" cy="276999"/>
          </a:xfrm>
          <a:prstGeom prst="rect">
            <a:avLst/>
          </a:prstGeom>
          <a:noFill/>
        </p:spPr>
        <p:txBody>
          <a:bodyPr vert="horz" wrap="none" lIns="90000" rtlCol="0" anchor="t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3190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8DAFCD-FDAE-4826-9361-5648A465C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07" y="1064346"/>
            <a:ext cx="9710386" cy="5352986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60399" y="268533"/>
            <a:ext cx="4211465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发送数据配置</a:t>
            </a:r>
          </a:p>
        </p:txBody>
      </p:sp>
    </p:spTree>
    <p:extLst>
      <p:ext uri="{BB962C8B-B14F-4D97-AF65-F5344CB8AC3E}">
        <p14:creationId xmlns:p14="http://schemas.microsoft.com/office/powerpoint/2010/main" val="2737272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C9A6ED-E8BA-4B75-875C-6A017F24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469510"/>
            <a:ext cx="9469052" cy="5918979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60399" y="268533"/>
            <a:ext cx="4211465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如何发送数据</a:t>
            </a:r>
          </a:p>
        </p:txBody>
      </p:sp>
    </p:spTree>
    <p:extLst>
      <p:ext uri="{BB962C8B-B14F-4D97-AF65-F5344CB8AC3E}">
        <p14:creationId xmlns:p14="http://schemas.microsoft.com/office/powerpoint/2010/main" val="63745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85ACA6-41DC-4A76-B829-82BFE33B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99" y="928791"/>
            <a:ext cx="8956401" cy="5452537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660399" y="268533"/>
            <a:ext cx="4211465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如何发送数据</a:t>
            </a:r>
          </a:p>
        </p:txBody>
      </p:sp>
    </p:spTree>
    <p:extLst>
      <p:ext uri="{BB962C8B-B14F-4D97-AF65-F5344CB8AC3E}">
        <p14:creationId xmlns:p14="http://schemas.microsoft.com/office/powerpoint/2010/main" val="240538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4AB745-D6D1-4C75-B510-C49473E26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71" y="1242941"/>
            <a:ext cx="9785658" cy="4922363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660399" y="268533"/>
            <a:ext cx="5435601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确认帧事件回调</a:t>
            </a:r>
          </a:p>
        </p:txBody>
      </p:sp>
    </p:spTree>
    <p:extLst>
      <p:ext uri="{BB962C8B-B14F-4D97-AF65-F5344CB8AC3E}">
        <p14:creationId xmlns:p14="http://schemas.microsoft.com/office/powerpoint/2010/main" val="2866272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C00FE3C-65A1-45EA-B054-D59043693DA8}"/>
              </a:ext>
            </a:extLst>
          </p:cNvPr>
          <p:cNvSpPr/>
          <p:nvPr/>
        </p:nvSpPr>
        <p:spPr>
          <a:xfrm>
            <a:off x="1595500" y="1520788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563C1"/>
                </a:solidFill>
                <a:latin typeface="TimesNewRomanPSMT"/>
                <a:hlinkClick r:id="rId2"/>
              </a:rPr>
              <a:t>https://github.com/zhangjun1992/asr6505_sdk_at_linkwan.git</a:t>
            </a:r>
            <a:r>
              <a:rPr lang="en-US" altLang="zh-CN" dirty="0">
                <a:hlinkClick r:id="rId2"/>
              </a:rPr>
              <a:t> 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CAA78B-DA51-4EA4-9046-9CF263694711}"/>
              </a:ext>
            </a:extLst>
          </p:cNvPr>
          <p:cNvSpPr/>
          <p:nvPr/>
        </p:nvSpPr>
        <p:spPr>
          <a:xfrm>
            <a:off x="1595500" y="2161238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563C1"/>
                </a:solidFill>
                <a:latin typeface="TimesNewRomanPSMT"/>
                <a:hlinkClick r:id="rId2"/>
              </a:rPr>
              <a:t>https://github.com/zhangjun1992/asr6505_sdk_at_lorawan.git</a:t>
            </a:r>
            <a:r>
              <a:rPr lang="en-US" altLang="zh-CN" dirty="0">
                <a:hlinkClick r:id="rId2"/>
              </a:rPr>
              <a:t> </a:t>
            </a:r>
            <a:br>
              <a:rPr lang="en-US" altLang="zh-CN" dirty="0">
                <a:hlinkClick r:id="rId2"/>
              </a:rPr>
            </a:b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660399" y="268533"/>
            <a:ext cx="5435601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带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at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指令的工程</a:t>
            </a:r>
          </a:p>
        </p:txBody>
      </p:sp>
    </p:spTree>
    <p:extLst>
      <p:ext uri="{BB962C8B-B14F-4D97-AF65-F5344CB8AC3E}">
        <p14:creationId xmlns:p14="http://schemas.microsoft.com/office/powerpoint/2010/main" val="2032438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978"/>
            <a:ext cx="12192000" cy="655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91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6" y="7040"/>
            <a:ext cx="9166423" cy="6841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组合 23"/>
          <p:cNvGrpSpPr/>
          <p:nvPr/>
        </p:nvGrpSpPr>
        <p:grpSpPr>
          <a:xfrm>
            <a:off x="6830610" y="4112442"/>
            <a:ext cx="2646325" cy="1517082"/>
            <a:chOff x="5940152" y="4797152"/>
            <a:chExt cx="2646325" cy="1517082"/>
          </a:xfrm>
        </p:grpSpPr>
        <p:sp>
          <p:nvSpPr>
            <p:cNvPr id="25" name="TextBox 24"/>
            <p:cNvSpPr txBox="1"/>
            <p:nvPr/>
          </p:nvSpPr>
          <p:spPr>
            <a:xfrm>
              <a:off x="5940152" y="4797152"/>
              <a:ext cx="26463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rgbClr val="004190"/>
                  </a:solidFill>
                  <a:latin typeface="微软雅黑" pitchFamily="34" charset="-122"/>
                  <a:ea typeface="微软雅黑" pitchFamily="34" charset="-122"/>
                </a:rPr>
                <a:t>谢    谢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6084168" y="5812815"/>
              <a:ext cx="936104" cy="0"/>
            </a:xfrm>
            <a:prstGeom prst="line">
              <a:avLst/>
            </a:prstGeom>
            <a:ln>
              <a:solidFill>
                <a:srgbClr val="0041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092280" y="5812815"/>
              <a:ext cx="1368152" cy="0"/>
            </a:xfrm>
            <a:prstGeom prst="line">
              <a:avLst/>
            </a:prstGeom>
            <a:ln>
              <a:solidFill>
                <a:srgbClr val="F08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084168" y="5833756"/>
              <a:ext cx="237626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004190"/>
                  </a:solidFill>
                  <a:latin typeface="微软雅黑" pitchFamily="34" charset="-122"/>
                  <a:ea typeface="微软雅黑" pitchFamily="34" charset="-122"/>
                </a:rPr>
                <a:t>为客户</a:t>
              </a:r>
              <a:r>
                <a:rPr lang="zh-CN" altLang="en-US" sz="1200" dirty="0">
                  <a:solidFill>
                    <a:srgbClr val="F08300"/>
                  </a:solidFill>
                  <a:latin typeface="微软雅黑" pitchFamily="34" charset="-122"/>
                  <a:ea typeface="微软雅黑" pitchFamily="34" charset="-122"/>
                </a:rPr>
                <a:t>服务</a:t>
              </a:r>
              <a:r>
                <a:rPr lang="zh-CN" altLang="en-US" sz="1200" dirty="0">
                  <a:solidFill>
                    <a:srgbClr val="004190"/>
                  </a:solidFill>
                  <a:latin typeface="微软雅黑" pitchFamily="34" charset="-122"/>
                  <a:ea typeface="微软雅黑" pitchFamily="34" charset="-122"/>
                </a:rPr>
                <a:t>  与伙伴</a:t>
              </a:r>
              <a:r>
                <a:rPr lang="zh-CN" altLang="en-US" sz="120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共享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095256" y="6006457"/>
              <a:ext cx="2365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F08300"/>
                  </a:solidFill>
                </a:rPr>
                <a:t>www.cecport.com</a:t>
              </a:r>
              <a:endParaRPr lang="zh-CN" altLang="en-US" sz="1400" dirty="0">
                <a:solidFill>
                  <a:srgbClr val="F08300"/>
                </a:solidFill>
              </a:endParaRPr>
            </a:p>
          </p:txBody>
        </p:sp>
      </p:grpSp>
      <p:pic>
        <p:nvPicPr>
          <p:cNvPr id="3" name="Picture 2" descr="C:\Users\YiQiang.Wang\Desktop\1111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106" y="476673"/>
            <a:ext cx="3901480" cy="551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001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686559" y="283061"/>
            <a:ext cx="278926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三大核心业务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69222" y="1748775"/>
            <a:ext cx="5555559" cy="584775"/>
          </a:xfrm>
          <a:prstGeom prst="rect">
            <a:avLst/>
          </a:prstGeom>
          <a:noFill/>
        </p:spPr>
        <p:txBody>
          <a:bodyPr vert="horz" wrap="square" lIns="90000" rtlCol="0" anchor="t">
            <a:spAutoFit/>
          </a:bodyPr>
          <a:lstStyle/>
          <a:p>
            <a:pPr algn="dist"/>
            <a:r>
              <a:rPr lang="zh-CN" altLang="en-US" sz="1600" b="1" dirty="0">
                <a:solidFill>
                  <a:srgbClr val="F08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以开发共享的产业互联理念，围绕元器件产业创新，发展设计链支持、元器件分销和智慧供应链的综合服务解决方案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69222" y="2272758"/>
            <a:ext cx="5555559" cy="461665"/>
          </a:xfrm>
          <a:prstGeom prst="rect">
            <a:avLst/>
          </a:prstGeom>
          <a:noFill/>
        </p:spPr>
        <p:txBody>
          <a:bodyPr vert="horz" wrap="square" lIns="90000" rtlCol="0" anchor="t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以应用创新为驱动，以体系服务为支撑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678411" y="3356993"/>
            <a:ext cx="6905399" cy="2664903"/>
            <a:chOff x="1154410" y="2439565"/>
            <a:chExt cx="6905399" cy="2664903"/>
          </a:xfrm>
        </p:grpSpPr>
        <p:sp>
          <p:nvSpPr>
            <p:cNvPr id="26" name="矩形 25"/>
            <p:cNvSpPr/>
            <p:nvPr/>
          </p:nvSpPr>
          <p:spPr>
            <a:xfrm>
              <a:off x="3620002" y="2924944"/>
              <a:ext cx="2005941" cy="17418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r>
                <a:rPr lang="en-US" altLang="zh-CN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053868" y="2439565"/>
              <a:ext cx="2005941" cy="17418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154410" y="3362651"/>
              <a:ext cx="2005941" cy="17418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r>
                <a:rPr lang="en-US" altLang="zh-CN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424718" y="4628286"/>
              <a:ext cx="152710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hangingPunct="0">
                <a:defRPr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设计链服务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3658157" y="4188195"/>
              <a:ext cx="19296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hangingPunct="0">
                <a:defRPr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元器件分销</a:t>
              </a:r>
            </a:p>
          </p:txBody>
        </p:sp>
        <p:sp>
          <p:nvSpPr>
            <p:cNvPr id="56" name="TextBox 16"/>
            <p:cNvSpPr txBox="1">
              <a:spLocks noChangeArrowheads="1"/>
            </p:cNvSpPr>
            <p:nvPr/>
          </p:nvSpPr>
          <p:spPr bwMode="auto">
            <a:xfrm>
              <a:off x="1497049" y="2745027"/>
              <a:ext cx="897758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08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</a:t>
              </a:r>
            </a:p>
          </p:txBody>
        </p:sp>
        <p:sp>
          <p:nvSpPr>
            <p:cNvPr id="57" name="TextBox 17"/>
            <p:cNvSpPr txBox="1">
              <a:spLocks noChangeArrowheads="1"/>
            </p:cNvSpPr>
            <p:nvPr/>
          </p:nvSpPr>
          <p:spPr bwMode="auto">
            <a:xfrm>
              <a:off x="6859529" y="4505174"/>
              <a:ext cx="897758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08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</a:t>
              </a:r>
            </a:p>
          </p:txBody>
        </p:sp>
        <p:cxnSp>
          <p:nvCxnSpPr>
            <p:cNvPr id="65" name="直接连接符 64"/>
            <p:cNvCxnSpPr/>
            <p:nvPr/>
          </p:nvCxnSpPr>
          <p:spPr bwMode="auto">
            <a:xfrm flipV="1">
              <a:off x="1533246" y="2622336"/>
              <a:ext cx="0" cy="719982"/>
            </a:xfrm>
            <a:prstGeom prst="line">
              <a:avLst/>
            </a:prstGeom>
            <a:ln w="38100">
              <a:solidFill>
                <a:srgbClr val="F083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512"/>
            <p:cNvSpPr/>
            <p:nvPr/>
          </p:nvSpPr>
          <p:spPr bwMode="auto">
            <a:xfrm flipH="1">
              <a:off x="3321700" y="4813897"/>
              <a:ext cx="134696" cy="184301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F083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530194" y="2530186"/>
              <a:ext cx="4377688" cy="184301"/>
              <a:chOff x="1530194" y="1729147"/>
              <a:chExt cx="4377688" cy="184301"/>
            </a:xfrm>
          </p:grpSpPr>
          <p:cxnSp>
            <p:nvCxnSpPr>
              <p:cNvPr id="64" name="直接连接符 63"/>
              <p:cNvCxnSpPr/>
              <p:nvPr/>
            </p:nvCxnSpPr>
            <p:spPr bwMode="auto">
              <a:xfrm flipH="1" flipV="1">
                <a:off x="1530194" y="1821297"/>
                <a:ext cx="4310339" cy="1"/>
              </a:xfrm>
              <a:prstGeom prst="line">
                <a:avLst/>
              </a:prstGeom>
              <a:ln w="38100">
                <a:solidFill>
                  <a:srgbClr val="F083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Freeform 512"/>
              <p:cNvSpPr/>
              <p:nvPr/>
            </p:nvSpPr>
            <p:spPr bwMode="auto">
              <a:xfrm>
                <a:off x="5773186" y="1729147"/>
                <a:ext cx="134696" cy="184301"/>
              </a:xfrm>
              <a:custGeom>
                <a:avLst/>
                <a:gdLst>
                  <a:gd name="T0" fmla="*/ 54 w 106"/>
                  <a:gd name="T1" fmla="*/ 105 h 210"/>
                  <a:gd name="T2" fmla="*/ 0 w 106"/>
                  <a:gd name="T3" fmla="*/ 159 h 210"/>
                  <a:gd name="T4" fmla="*/ 0 w 106"/>
                  <a:gd name="T5" fmla="*/ 210 h 210"/>
                  <a:gd name="T6" fmla="*/ 0 w 106"/>
                  <a:gd name="T7" fmla="*/ 210 h 210"/>
                  <a:gd name="T8" fmla="*/ 106 w 106"/>
                  <a:gd name="T9" fmla="*/ 105 h 210"/>
                  <a:gd name="T10" fmla="*/ 0 w 106"/>
                  <a:gd name="T11" fmla="*/ 0 h 210"/>
                  <a:gd name="T12" fmla="*/ 0 w 106"/>
                  <a:gd name="T13" fmla="*/ 0 h 210"/>
                  <a:gd name="T14" fmla="*/ 0 w 106"/>
                  <a:gd name="T15" fmla="*/ 51 h 210"/>
                  <a:gd name="T16" fmla="*/ 54 w 106"/>
                  <a:gd name="T17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210">
                    <a:moveTo>
                      <a:pt x="54" y="105"/>
                    </a:moveTo>
                    <a:lnTo>
                      <a:pt x="0" y="159"/>
                    </a:lnTo>
                    <a:lnTo>
                      <a:pt x="0" y="210"/>
                    </a:lnTo>
                    <a:lnTo>
                      <a:pt x="0" y="210"/>
                    </a:lnTo>
                    <a:lnTo>
                      <a:pt x="106" y="10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51"/>
                    </a:lnTo>
                    <a:lnTo>
                      <a:pt x="54" y="105"/>
                    </a:lnTo>
                    <a:close/>
                  </a:path>
                </a:pathLst>
              </a:custGeom>
              <a:solidFill>
                <a:srgbClr val="F083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73" name="直接连接符 72"/>
            <p:cNvCxnSpPr/>
            <p:nvPr/>
          </p:nvCxnSpPr>
          <p:spPr bwMode="auto">
            <a:xfrm flipH="1">
              <a:off x="3387972" y="4906047"/>
              <a:ext cx="4336923" cy="0"/>
            </a:xfrm>
            <a:prstGeom prst="line">
              <a:avLst/>
            </a:prstGeom>
            <a:ln w="38100">
              <a:solidFill>
                <a:srgbClr val="F083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 bwMode="auto">
            <a:xfrm flipV="1">
              <a:off x="7724895" y="4233559"/>
              <a:ext cx="0" cy="662880"/>
            </a:xfrm>
            <a:prstGeom prst="line">
              <a:avLst/>
            </a:prstGeom>
            <a:ln w="38100">
              <a:solidFill>
                <a:srgbClr val="F083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4" descr="D:\1207桌面\logo\名片0316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3551" y="3246506"/>
              <a:ext cx="661479" cy="755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" descr="D:\1207桌面\logo\萤火工场logo-333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221" y="3638204"/>
              <a:ext cx="659029" cy="877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6293287" y="2860841"/>
              <a:ext cx="1527102" cy="1158450"/>
              <a:chOff x="6347043" y="2173127"/>
              <a:chExt cx="1527102" cy="1158450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6347043" y="2993023"/>
                <a:ext cx="152710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供应链服务</a:t>
                </a:r>
              </a:p>
            </p:txBody>
          </p: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6382779" y="2173127"/>
                <a:ext cx="1428264" cy="53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3082" y="3135960"/>
              <a:ext cx="1428974" cy="1010628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2678411" y="1328947"/>
            <a:ext cx="6905399" cy="1599946"/>
          </a:xfrm>
          <a:prstGeom prst="rect">
            <a:avLst/>
          </a:prstGeom>
          <a:noFill/>
          <a:ln>
            <a:solidFill>
              <a:srgbClr val="1754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4138" y="1076919"/>
            <a:ext cx="1813943" cy="504056"/>
          </a:xfrm>
          <a:prstGeom prst="rect">
            <a:avLst/>
          </a:prstGeom>
          <a:solidFill>
            <a:srgbClr val="1754A3"/>
          </a:solidFill>
          <a:ln>
            <a:solidFill>
              <a:srgbClr val="1754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300">
                <a:latin typeface="微软雅黑" panose="020B0503020204020204" pitchFamily="82" charset="2"/>
                <a:ea typeface="微软雅黑" panose="020B0503020204020204" pitchFamily="82" charset="2"/>
              </a:rPr>
              <a:t>新分销</a:t>
            </a:r>
          </a:p>
        </p:txBody>
      </p:sp>
    </p:spTree>
    <p:extLst>
      <p:ext uri="{BB962C8B-B14F-4D97-AF65-F5344CB8AC3E}">
        <p14:creationId xmlns:p14="http://schemas.microsoft.com/office/powerpoint/2010/main" val="963904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0399" y="268533"/>
            <a:ext cx="3347369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LoRa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的技术和特性</a:t>
            </a:r>
          </a:p>
        </p:txBody>
      </p:sp>
      <p:sp>
        <p:nvSpPr>
          <p:cNvPr id="7" name="矩形 6"/>
          <p:cNvSpPr/>
          <p:nvPr/>
        </p:nvSpPr>
        <p:spPr>
          <a:xfrm>
            <a:off x="860825" y="1147066"/>
            <a:ext cx="9915693" cy="18979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LoRa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的技术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lang="en-US" altLang="zh-CN" sz="16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LoRa</a:t>
            </a: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：远距离无线电（</a:t>
            </a: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Long Range Radio</a:t>
            </a: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），是</a:t>
            </a: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LPWAN</a:t>
            </a: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通信技术中的一种。</a:t>
            </a: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LoRa</a:t>
            </a: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Semtech</a:t>
            </a: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公司采用和推广的一种基于扩频技术的超远距离无线传输方案。</a:t>
            </a: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一种简单的能实现远距离、长电池寿命、大容量的系统，进而扩展传感网络，</a:t>
            </a:r>
            <a:r>
              <a:rPr lang="en-US" altLang="zh-CN" sz="16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LoRaWAN</a:t>
            </a: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sz="16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LinkWAN</a:t>
            </a: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MESH</a:t>
            </a: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组网，自组网等。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24137" y="3131465"/>
            <a:ext cx="7744577" cy="400110"/>
          </a:xfrm>
          <a:prstGeom prst="rect">
            <a:avLst/>
          </a:prstGeom>
          <a:noFill/>
        </p:spPr>
        <p:txBody>
          <a:bodyPr vert="horz" wrap="none" lIns="90000" rtlCol="0" anchor="t">
            <a:spAutoFit/>
          </a:bodyPr>
          <a:lstStyle/>
          <a:p>
            <a:pPr algn="just"/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LoRa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的特性：远距离、低功耗（电池寿命长）、多节点、低成本。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3167630" y="1700808"/>
            <a:ext cx="5544616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1" name="955e3fb6-be67-45d2-8c28-d5b98ee8fec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598885" y="238004"/>
            <a:ext cx="2280114" cy="1678828"/>
            <a:chOff x="3267228" y="1346200"/>
            <a:chExt cx="5657545" cy="4165601"/>
          </a:xfrm>
        </p:grpSpPr>
        <p:sp>
          <p:nvSpPr>
            <p:cNvPr id="22" name="íśļîḑê">
              <a:extLst>
                <a:ext uri="{FF2B5EF4-FFF2-40B4-BE49-F238E27FC236}">
                  <a16:creationId xmlns:a16="http://schemas.microsoft.com/office/drawing/2014/main" id="{D125BE27-67F0-4F32-922F-6237031FC118}"/>
                </a:ext>
              </a:extLst>
            </p:cNvPr>
            <p:cNvSpPr/>
            <p:nvPr/>
          </p:nvSpPr>
          <p:spPr bwMode="auto">
            <a:xfrm>
              <a:off x="3574886" y="2027165"/>
              <a:ext cx="4958558" cy="3484636"/>
            </a:xfrm>
            <a:custGeom>
              <a:avLst/>
              <a:gdLst>
                <a:gd name="T0" fmla="*/ 194 w 1854"/>
                <a:gd name="T1" fmla="*/ 1304 h 1304"/>
                <a:gd name="T2" fmla="*/ 56 w 1854"/>
                <a:gd name="T3" fmla="*/ 431 h 1304"/>
                <a:gd name="T4" fmla="*/ 550 w 1854"/>
                <a:gd name="T5" fmla="*/ 75 h 1304"/>
                <a:gd name="T6" fmla="*/ 1295 w 1854"/>
                <a:gd name="T7" fmla="*/ 286 h 1304"/>
                <a:gd name="T8" fmla="*/ 1839 w 1854"/>
                <a:gd name="T9" fmla="*/ 471 h 1304"/>
                <a:gd name="T10" fmla="*/ 1656 w 1854"/>
                <a:gd name="T11" fmla="*/ 1304 h 1304"/>
                <a:gd name="T12" fmla="*/ 194 w 1854"/>
                <a:gd name="T13" fmla="*/ 130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4" h="1304">
                  <a:moveTo>
                    <a:pt x="194" y="1304"/>
                  </a:moveTo>
                  <a:cubicBezTo>
                    <a:pt x="287" y="885"/>
                    <a:pt x="0" y="693"/>
                    <a:pt x="56" y="431"/>
                  </a:cubicBezTo>
                  <a:cubicBezTo>
                    <a:pt x="112" y="170"/>
                    <a:pt x="271" y="0"/>
                    <a:pt x="550" y="75"/>
                  </a:cubicBezTo>
                  <a:cubicBezTo>
                    <a:pt x="829" y="150"/>
                    <a:pt x="943" y="376"/>
                    <a:pt x="1295" y="286"/>
                  </a:cubicBezTo>
                  <a:cubicBezTo>
                    <a:pt x="1646" y="197"/>
                    <a:pt x="1825" y="265"/>
                    <a:pt x="1839" y="471"/>
                  </a:cubicBezTo>
                  <a:cubicBezTo>
                    <a:pt x="1854" y="677"/>
                    <a:pt x="1780" y="1120"/>
                    <a:pt x="1656" y="1304"/>
                  </a:cubicBezTo>
                  <a:lnTo>
                    <a:pt x="194" y="1304"/>
                  </a:lnTo>
                  <a:close/>
                </a:path>
              </a:pathLst>
            </a:custGeom>
            <a:solidFill>
              <a:srgbClr val="CBE4F7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iṧļíḍê">
              <a:extLst>
                <a:ext uri="{FF2B5EF4-FFF2-40B4-BE49-F238E27FC236}">
                  <a16:creationId xmlns:a16="http://schemas.microsoft.com/office/drawing/2014/main" id="{FA37698F-622F-41B5-AA7B-A55B6E4FF58D}"/>
                </a:ext>
              </a:extLst>
            </p:cNvPr>
            <p:cNvSpPr/>
            <p:nvPr/>
          </p:nvSpPr>
          <p:spPr bwMode="auto">
            <a:xfrm>
              <a:off x="3599343" y="3812606"/>
              <a:ext cx="576696" cy="755627"/>
            </a:xfrm>
            <a:custGeom>
              <a:avLst/>
              <a:gdLst>
                <a:gd name="T0" fmla="*/ 148 w 216"/>
                <a:gd name="T1" fmla="*/ 283 h 283"/>
                <a:gd name="T2" fmla="*/ 98 w 216"/>
                <a:gd name="T3" fmla="*/ 167 h 283"/>
                <a:gd name="T4" fmla="*/ 17 w 216"/>
                <a:gd name="T5" fmla="*/ 54 h 283"/>
                <a:gd name="T6" fmla="*/ 162 w 216"/>
                <a:gd name="T7" fmla="*/ 43 h 283"/>
                <a:gd name="T8" fmla="*/ 213 w 216"/>
                <a:gd name="T9" fmla="*/ 209 h 283"/>
                <a:gd name="T10" fmla="*/ 148 w 216"/>
                <a:gd name="T11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83">
                  <a:moveTo>
                    <a:pt x="148" y="283"/>
                  </a:moveTo>
                  <a:cubicBezTo>
                    <a:pt x="141" y="229"/>
                    <a:pt x="163" y="195"/>
                    <a:pt x="98" y="167"/>
                  </a:cubicBezTo>
                  <a:cubicBezTo>
                    <a:pt x="34" y="138"/>
                    <a:pt x="0" y="105"/>
                    <a:pt x="17" y="54"/>
                  </a:cubicBezTo>
                  <a:cubicBezTo>
                    <a:pt x="35" y="3"/>
                    <a:pt x="129" y="0"/>
                    <a:pt x="162" y="43"/>
                  </a:cubicBezTo>
                  <a:cubicBezTo>
                    <a:pt x="194" y="86"/>
                    <a:pt x="216" y="136"/>
                    <a:pt x="213" y="209"/>
                  </a:cubicBezTo>
                  <a:lnTo>
                    <a:pt x="148" y="283"/>
                  </a:lnTo>
                  <a:close/>
                </a:path>
              </a:pathLst>
            </a:custGeom>
            <a:solidFill>
              <a:srgbClr val="14BBA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íṧḷîḋe">
              <a:extLst>
                <a:ext uri="{FF2B5EF4-FFF2-40B4-BE49-F238E27FC236}">
                  <a16:creationId xmlns:a16="http://schemas.microsoft.com/office/drawing/2014/main" id="{7547DEDA-FFE9-4DCE-A569-0487177D95DF}"/>
                </a:ext>
              </a:extLst>
            </p:cNvPr>
            <p:cNvSpPr/>
            <p:nvPr/>
          </p:nvSpPr>
          <p:spPr bwMode="auto">
            <a:xfrm>
              <a:off x="3775699" y="4012133"/>
              <a:ext cx="307658" cy="417075"/>
            </a:xfrm>
            <a:custGeom>
              <a:avLst/>
              <a:gdLst>
                <a:gd name="T0" fmla="*/ 0 w 115"/>
                <a:gd name="T1" fmla="*/ 1 h 156"/>
                <a:gd name="T2" fmla="*/ 115 w 115"/>
                <a:gd name="T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5" h="156">
                  <a:moveTo>
                    <a:pt x="0" y="1"/>
                  </a:moveTo>
                  <a:cubicBezTo>
                    <a:pt x="0" y="1"/>
                    <a:pt x="111" y="0"/>
                    <a:pt x="115" y="156"/>
                  </a:cubicBezTo>
                </a:path>
              </a:pathLst>
            </a:custGeom>
            <a:noFill/>
            <a:ln w="14288" cap="rnd">
              <a:solidFill>
                <a:srgbClr val="1DCE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iṡļiḑê">
              <a:extLst>
                <a:ext uri="{FF2B5EF4-FFF2-40B4-BE49-F238E27FC236}">
                  <a16:creationId xmlns:a16="http://schemas.microsoft.com/office/drawing/2014/main" id="{C79CA5DE-8B1E-4C74-B4D1-78CAF6253135}"/>
                </a:ext>
              </a:extLst>
            </p:cNvPr>
            <p:cNvSpPr/>
            <p:nvPr/>
          </p:nvSpPr>
          <p:spPr bwMode="auto">
            <a:xfrm>
              <a:off x="3758965" y="3606643"/>
              <a:ext cx="513620" cy="715721"/>
            </a:xfrm>
            <a:custGeom>
              <a:avLst/>
              <a:gdLst>
                <a:gd name="T0" fmla="*/ 145 w 192"/>
                <a:gd name="T1" fmla="*/ 268 h 268"/>
                <a:gd name="T2" fmla="*/ 81 w 192"/>
                <a:gd name="T3" fmla="*/ 120 h 268"/>
                <a:gd name="T4" fmla="*/ 10 w 192"/>
                <a:gd name="T5" fmla="*/ 38 h 268"/>
                <a:gd name="T6" fmla="*/ 135 w 192"/>
                <a:gd name="T7" fmla="*/ 45 h 268"/>
                <a:gd name="T8" fmla="*/ 192 w 192"/>
                <a:gd name="T9" fmla="*/ 212 h 268"/>
                <a:gd name="T10" fmla="*/ 145 w 192"/>
                <a:gd name="T11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268">
                  <a:moveTo>
                    <a:pt x="145" y="268"/>
                  </a:moveTo>
                  <a:cubicBezTo>
                    <a:pt x="145" y="268"/>
                    <a:pt x="139" y="150"/>
                    <a:pt x="81" y="120"/>
                  </a:cubicBezTo>
                  <a:cubicBezTo>
                    <a:pt x="23" y="90"/>
                    <a:pt x="0" y="75"/>
                    <a:pt x="10" y="38"/>
                  </a:cubicBezTo>
                  <a:cubicBezTo>
                    <a:pt x="20" y="0"/>
                    <a:pt x="101" y="3"/>
                    <a:pt x="135" y="45"/>
                  </a:cubicBezTo>
                  <a:cubicBezTo>
                    <a:pt x="169" y="87"/>
                    <a:pt x="192" y="135"/>
                    <a:pt x="192" y="212"/>
                  </a:cubicBezTo>
                  <a:lnTo>
                    <a:pt x="145" y="268"/>
                  </a:lnTo>
                  <a:close/>
                </a:path>
              </a:pathLst>
            </a:custGeom>
            <a:solidFill>
              <a:srgbClr val="14AD98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íśļíďé">
              <a:extLst>
                <a:ext uri="{FF2B5EF4-FFF2-40B4-BE49-F238E27FC236}">
                  <a16:creationId xmlns:a16="http://schemas.microsoft.com/office/drawing/2014/main" id="{AAF9075A-0628-4995-ADBD-810FFA57C4B1}"/>
                </a:ext>
              </a:extLst>
            </p:cNvPr>
            <p:cNvSpPr/>
            <p:nvPr/>
          </p:nvSpPr>
          <p:spPr bwMode="auto">
            <a:xfrm>
              <a:off x="3860659" y="3721210"/>
              <a:ext cx="350137" cy="486587"/>
            </a:xfrm>
            <a:custGeom>
              <a:avLst/>
              <a:gdLst>
                <a:gd name="T0" fmla="*/ 0 w 131"/>
                <a:gd name="T1" fmla="*/ 0 h 182"/>
                <a:gd name="T2" fmla="*/ 131 w 131"/>
                <a:gd name="T3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1" h="182">
                  <a:moveTo>
                    <a:pt x="0" y="0"/>
                  </a:moveTo>
                  <a:cubicBezTo>
                    <a:pt x="0" y="0"/>
                    <a:pt x="111" y="2"/>
                    <a:pt x="131" y="182"/>
                  </a:cubicBezTo>
                </a:path>
              </a:pathLst>
            </a:custGeom>
            <a:noFill/>
            <a:ln w="14288" cap="rnd">
              <a:solidFill>
                <a:srgbClr val="1DCE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iŝļíde">
              <a:extLst>
                <a:ext uri="{FF2B5EF4-FFF2-40B4-BE49-F238E27FC236}">
                  <a16:creationId xmlns:a16="http://schemas.microsoft.com/office/drawing/2014/main" id="{472BA429-3A70-4170-A98F-75D26D72E403}"/>
                </a:ext>
              </a:extLst>
            </p:cNvPr>
            <p:cNvSpPr/>
            <p:nvPr/>
          </p:nvSpPr>
          <p:spPr bwMode="auto">
            <a:xfrm>
              <a:off x="4064048" y="3226899"/>
              <a:ext cx="446683" cy="940994"/>
            </a:xfrm>
            <a:custGeom>
              <a:avLst/>
              <a:gdLst>
                <a:gd name="T0" fmla="*/ 68 w 167"/>
                <a:gd name="T1" fmla="*/ 352 h 352"/>
                <a:gd name="T2" fmla="*/ 28 w 167"/>
                <a:gd name="T3" fmla="*/ 208 h 352"/>
                <a:gd name="T4" fmla="*/ 55 w 167"/>
                <a:gd name="T5" fmla="*/ 9 h 352"/>
                <a:gd name="T6" fmla="*/ 119 w 167"/>
                <a:gd name="T7" fmla="*/ 147 h 352"/>
                <a:gd name="T8" fmla="*/ 145 w 167"/>
                <a:gd name="T9" fmla="*/ 308 h 352"/>
                <a:gd name="T10" fmla="*/ 68 w 167"/>
                <a:gd name="T11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352">
                  <a:moveTo>
                    <a:pt x="68" y="352"/>
                  </a:moveTo>
                  <a:cubicBezTo>
                    <a:pt x="68" y="352"/>
                    <a:pt x="56" y="283"/>
                    <a:pt x="28" y="208"/>
                  </a:cubicBezTo>
                  <a:cubicBezTo>
                    <a:pt x="0" y="134"/>
                    <a:pt x="3" y="19"/>
                    <a:pt x="55" y="9"/>
                  </a:cubicBezTo>
                  <a:cubicBezTo>
                    <a:pt x="107" y="0"/>
                    <a:pt x="91" y="95"/>
                    <a:pt x="119" y="147"/>
                  </a:cubicBezTo>
                  <a:cubicBezTo>
                    <a:pt x="146" y="199"/>
                    <a:pt x="167" y="242"/>
                    <a:pt x="145" y="308"/>
                  </a:cubicBezTo>
                  <a:lnTo>
                    <a:pt x="68" y="352"/>
                  </a:lnTo>
                  <a:close/>
                </a:path>
              </a:pathLst>
            </a:custGeom>
            <a:solidFill>
              <a:srgbClr val="14BBA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iṡ1ïḓè">
              <a:extLst>
                <a:ext uri="{FF2B5EF4-FFF2-40B4-BE49-F238E27FC236}">
                  <a16:creationId xmlns:a16="http://schemas.microsoft.com/office/drawing/2014/main" id="{86F6302A-E6EB-4E16-AA49-DA71B60A7658}"/>
                </a:ext>
              </a:extLst>
            </p:cNvPr>
            <p:cNvSpPr/>
            <p:nvPr/>
          </p:nvSpPr>
          <p:spPr bwMode="auto">
            <a:xfrm>
              <a:off x="4155443" y="3313146"/>
              <a:ext cx="194378" cy="763351"/>
            </a:xfrm>
            <a:custGeom>
              <a:avLst/>
              <a:gdLst>
                <a:gd name="T0" fmla="*/ 21 w 73"/>
                <a:gd name="T1" fmla="*/ 0 h 286"/>
                <a:gd name="T2" fmla="*/ 73 w 73"/>
                <a:gd name="T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3" h="286">
                  <a:moveTo>
                    <a:pt x="21" y="0"/>
                  </a:moveTo>
                  <a:cubicBezTo>
                    <a:pt x="0" y="114"/>
                    <a:pt x="66" y="124"/>
                    <a:pt x="73" y="286"/>
                  </a:cubicBezTo>
                </a:path>
              </a:pathLst>
            </a:custGeom>
            <a:noFill/>
            <a:ln w="14288" cap="rnd">
              <a:solidFill>
                <a:srgbClr val="1DCE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ïṧḻîḋe">
              <a:extLst>
                <a:ext uri="{FF2B5EF4-FFF2-40B4-BE49-F238E27FC236}">
                  <a16:creationId xmlns:a16="http://schemas.microsoft.com/office/drawing/2014/main" id="{4B8EC210-74F3-4F3A-89B5-645DA8992273}"/>
                </a:ext>
              </a:extLst>
            </p:cNvPr>
            <p:cNvSpPr/>
            <p:nvPr/>
          </p:nvSpPr>
          <p:spPr bwMode="auto">
            <a:xfrm>
              <a:off x="4385865" y="3382658"/>
              <a:ext cx="437671" cy="646209"/>
            </a:xfrm>
            <a:custGeom>
              <a:avLst/>
              <a:gdLst>
                <a:gd name="T0" fmla="*/ 24 w 164"/>
                <a:gd name="T1" fmla="*/ 242 h 242"/>
                <a:gd name="T2" fmla="*/ 21 w 164"/>
                <a:gd name="T3" fmla="*/ 93 h 242"/>
                <a:gd name="T4" fmla="*/ 140 w 164"/>
                <a:gd name="T5" fmla="*/ 32 h 242"/>
                <a:gd name="T6" fmla="*/ 120 w 164"/>
                <a:gd name="T7" fmla="*/ 196 h 242"/>
                <a:gd name="T8" fmla="*/ 24 w 164"/>
                <a:gd name="T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242">
                  <a:moveTo>
                    <a:pt x="24" y="242"/>
                  </a:moveTo>
                  <a:cubicBezTo>
                    <a:pt x="24" y="242"/>
                    <a:pt x="0" y="164"/>
                    <a:pt x="21" y="93"/>
                  </a:cubicBezTo>
                  <a:cubicBezTo>
                    <a:pt x="43" y="22"/>
                    <a:pt x="116" y="0"/>
                    <a:pt x="140" y="32"/>
                  </a:cubicBezTo>
                  <a:cubicBezTo>
                    <a:pt x="164" y="63"/>
                    <a:pt x="99" y="117"/>
                    <a:pt x="120" y="196"/>
                  </a:cubicBezTo>
                  <a:lnTo>
                    <a:pt x="24" y="242"/>
                  </a:lnTo>
                  <a:close/>
                </a:path>
              </a:pathLst>
            </a:custGeom>
            <a:solidFill>
              <a:srgbClr val="14AD98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îś1iḋé">
              <a:extLst>
                <a:ext uri="{FF2B5EF4-FFF2-40B4-BE49-F238E27FC236}">
                  <a16:creationId xmlns:a16="http://schemas.microsoft.com/office/drawing/2014/main" id="{B9A4C133-4B28-4FA1-8883-B7765289B185}"/>
                </a:ext>
              </a:extLst>
            </p:cNvPr>
            <p:cNvSpPr/>
            <p:nvPr/>
          </p:nvSpPr>
          <p:spPr bwMode="auto">
            <a:xfrm>
              <a:off x="4475973" y="3497226"/>
              <a:ext cx="205963" cy="442820"/>
            </a:xfrm>
            <a:custGeom>
              <a:avLst/>
              <a:gdLst>
                <a:gd name="T0" fmla="*/ 77 w 77"/>
                <a:gd name="T1" fmla="*/ 0 h 166"/>
                <a:gd name="T2" fmla="*/ 33 w 77"/>
                <a:gd name="T3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" h="166">
                  <a:moveTo>
                    <a:pt x="77" y="0"/>
                  </a:moveTo>
                  <a:cubicBezTo>
                    <a:pt x="77" y="0"/>
                    <a:pt x="0" y="63"/>
                    <a:pt x="33" y="166"/>
                  </a:cubicBezTo>
                </a:path>
              </a:pathLst>
            </a:custGeom>
            <a:noFill/>
            <a:ln w="14288" cap="rnd">
              <a:solidFill>
                <a:srgbClr val="1DCE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ïSḷïḋè">
              <a:extLst>
                <a:ext uri="{FF2B5EF4-FFF2-40B4-BE49-F238E27FC236}">
                  <a16:creationId xmlns:a16="http://schemas.microsoft.com/office/drawing/2014/main" id="{BAA4CEB7-0A6B-4E81-A7AD-9B255687CC2F}"/>
                </a:ext>
              </a:extLst>
            </p:cNvPr>
            <p:cNvSpPr/>
            <p:nvPr/>
          </p:nvSpPr>
          <p:spPr bwMode="auto">
            <a:xfrm>
              <a:off x="6659181" y="4135711"/>
              <a:ext cx="397766" cy="414500"/>
            </a:xfrm>
            <a:custGeom>
              <a:avLst/>
              <a:gdLst>
                <a:gd name="T0" fmla="*/ 81 w 149"/>
                <a:gd name="T1" fmla="*/ 145 h 155"/>
                <a:gd name="T2" fmla="*/ 8 w 149"/>
                <a:gd name="T3" fmla="*/ 45 h 155"/>
                <a:gd name="T4" fmla="*/ 119 w 149"/>
                <a:gd name="T5" fmla="*/ 54 h 155"/>
                <a:gd name="T6" fmla="*/ 149 w 149"/>
                <a:gd name="T7" fmla="*/ 155 h 155"/>
                <a:gd name="T8" fmla="*/ 81 w 149"/>
                <a:gd name="T9" fmla="*/ 14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5">
                  <a:moveTo>
                    <a:pt x="81" y="145"/>
                  </a:moveTo>
                  <a:cubicBezTo>
                    <a:pt x="66" y="120"/>
                    <a:pt x="0" y="86"/>
                    <a:pt x="8" y="45"/>
                  </a:cubicBezTo>
                  <a:cubicBezTo>
                    <a:pt x="15" y="5"/>
                    <a:pt x="89" y="0"/>
                    <a:pt x="119" y="54"/>
                  </a:cubicBezTo>
                  <a:cubicBezTo>
                    <a:pt x="149" y="107"/>
                    <a:pt x="149" y="155"/>
                    <a:pt x="149" y="155"/>
                  </a:cubicBezTo>
                  <a:lnTo>
                    <a:pt x="81" y="145"/>
                  </a:lnTo>
                  <a:close/>
                </a:path>
              </a:pathLst>
            </a:custGeom>
            <a:solidFill>
              <a:srgbClr val="14BCA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íṧḻiḍé">
              <a:extLst>
                <a:ext uri="{FF2B5EF4-FFF2-40B4-BE49-F238E27FC236}">
                  <a16:creationId xmlns:a16="http://schemas.microsoft.com/office/drawing/2014/main" id="{5AB0AE87-7FC5-4ADF-A63D-4CF3F26BFACB}"/>
                </a:ext>
              </a:extLst>
            </p:cNvPr>
            <p:cNvSpPr/>
            <p:nvPr/>
          </p:nvSpPr>
          <p:spPr bwMode="auto">
            <a:xfrm>
              <a:off x="6781471" y="4250277"/>
              <a:ext cx="166058" cy="256167"/>
            </a:xfrm>
            <a:custGeom>
              <a:avLst/>
              <a:gdLst>
                <a:gd name="T0" fmla="*/ 0 w 62"/>
                <a:gd name="T1" fmla="*/ 0 h 96"/>
                <a:gd name="T2" fmla="*/ 62 w 62"/>
                <a:gd name="T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" h="96">
                  <a:moveTo>
                    <a:pt x="0" y="0"/>
                  </a:moveTo>
                  <a:cubicBezTo>
                    <a:pt x="0" y="0"/>
                    <a:pt x="62" y="14"/>
                    <a:pt x="62" y="96"/>
                  </a:cubicBezTo>
                </a:path>
              </a:pathLst>
            </a:custGeom>
            <a:noFill/>
            <a:ln w="14288" cap="rnd">
              <a:solidFill>
                <a:srgbClr val="1DCE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íSļíḍê">
              <a:extLst>
                <a:ext uri="{FF2B5EF4-FFF2-40B4-BE49-F238E27FC236}">
                  <a16:creationId xmlns:a16="http://schemas.microsoft.com/office/drawing/2014/main" id="{6D1253B3-627A-4650-999C-B348E85E76AA}"/>
                </a:ext>
              </a:extLst>
            </p:cNvPr>
            <p:cNvSpPr/>
            <p:nvPr/>
          </p:nvSpPr>
          <p:spPr bwMode="auto">
            <a:xfrm>
              <a:off x="6934656" y="3907864"/>
              <a:ext cx="424799" cy="642347"/>
            </a:xfrm>
            <a:custGeom>
              <a:avLst/>
              <a:gdLst>
                <a:gd name="T0" fmla="*/ 40 w 159"/>
                <a:gd name="T1" fmla="*/ 228 h 240"/>
                <a:gd name="T2" fmla="*/ 22 w 159"/>
                <a:gd name="T3" fmla="*/ 55 h 240"/>
                <a:gd name="T4" fmla="*/ 110 w 159"/>
                <a:gd name="T5" fmla="*/ 59 h 240"/>
                <a:gd name="T6" fmla="*/ 159 w 159"/>
                <a:gd name="T7" fmla="*/ 240 h 240"/>
                <a:gd name="T8" fmla="*/ 40 w 159"/>
                <a:gd name="T9" fmla="*/ 22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40">
                  <a:moveTo>
                    <a:pt x="40" y="228"/>
                  </a:moveTo>
                  <a:cubicBezTo>
                    <a:pt x="21" y="190"/>
                    <a:pt x="0" y="106"/>
                    <a:pt x="22" y="55"/>
                  </a:cubicBezTo>
                  <a:cubicBezTo>
                    <a:pt x="45" y="4"/>
                    <a:pt x="114" y="0"/>
                    <a:pt x="110" y="59"/>
                  </a:cubicBezTo>
                  <a:cubicBezTo>
                    <a:pt x="105" y="118"/>
                    <a:pt x="92" y="183"/>
                    <a:pt x="159" y="240"/>
                  </a:cubicBezTo>
                  <a:lnTo>
                    <a:pt x="40" y="228"/>
                  </a:lnTo>
                  <a:close/>
                </a:path>
              </a:pathLst>
            </a:custGeom>
            <a:solidFill>
              <a:srgbClr val="14AD98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ïśḷíḍê">
              <a:extLst>
                <a:ext uri="{FF2B5EF4-FFF2-40B4-BE49-F238E27FC236}">
                  <a16:creationId xmlns:a16="http://schemas.microsoft.com/office/drawing/2014/main" id="{38F7C9D5-EEE9-4DDC-A193-8A6D53D30D53}"/>
                </a:ext>
              </a:extLst>
            </p:cNvPr>
            <p:cNvSpPr/>
            <p:nvPr/>
          </p:nvSpPr>
          <p:spPr bwMode="auto">
            <a:xfrm>
              <a:off x="6996445" y="4012133"/>
              <a:ext cx="141600" cy="476289"/>
            </a:xfrm>
            <a:custGeom>
              <a:avLst/>
              <a:gdLst>
                <a:gd name="T0" fmla="*/ 44 w 53"/>
                <a:gd name="T1" fmla="*/ 0 h 178"/>
                <a:gd name="T2" fmla="*/ 53 w 53"/>
                <a:gd name="T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" h="178">
                  <a:moveTo>
                    <a:pt x="44" y="0"/>
                  </a:moveTo>
                  <a:cubicBezTo>
                    <a:pt x="44" y="0"/>
                    <a:pt x="0" y="40"/>
                    <a:pt x="53" y="178"/>
                  </a:cubicBezTo>
                </a:path>
              </a:pathLst>
            </a:custGeom>
            <a:noFill/>
            <a:ln w="14288" cap="rnd">
              <a:solidFill>
                <a:srgbClr val="1DCE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ïṣ1íḓé">
              <a:extLst>
                <a:ext uri="{FF2B5EF4-FFF2-40B4-BE49-F238E27FC236}">
                  <a16:creationId xmlns:a16="http://schemas.microsoft.com/office/drawing/2014/main" id="{1B4EBB04-5A57-4951-B4FA-F232CAD11185}"/>
                </a:ext>
              </a:extLst>
            </p:cNvPr>
            <p:cNvSpPr/>
            <p:nvPr/>
          </p:nvSpPr>
          <p:spPr bwMode="auto">
            <a:xfrm>
              <a:off x="7138044" y="3735370"/>
              <a:ext cx="566398" cy="862470"/>
            </a:xfrm>
            <a:custGeom>
              <a:avLst/>
              <a:gdLst>
                <a:gd name="T0" fmla="*/ 61 w 212"/>
                <a:gd name="T1" fmla="*/ 318 h 323"/>
                <a:gd name="T2" fmla="*/ 10 w 212"/>
                <a:gd name="T3" fmla="*/ 181 h 323"/>
                <a:gd name="T4" fmla="*/ 95 w 212"/>
                <a:gd name="T5" fmla="*/ 68 h 323"/>
                <a:gd name="T6" fmla="*/ 199 w 212"/>
                <a:gd name="T7" fmla="*/ 28 h 323"/>
                <a:gd name="T8" fmla="*/ 115 w 212"/>
                <a:gd name="T9" fmla="*/ 172 h 323"/>
                <a:gd name="T10" fmla="*/ 159 w 212"/>
                <a:gd name="T11" fmla="*/ 323 h 323"/>
                <a:gd name="T12" fmla="*/ 61 w 212"/>
                <a:gd name="T13" fmla="*/ 31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" h="323">
                  <a:moveTo>
                    <a:pt x="61" y="318"/>
                  </a:moveTo>
                  <a:cubicBezTo>
                    <a:pt x="30" y="278"/>
                    <a:pt x="0" y="240"/>
                    <a:pt x="10" y="181"/>
                  </a:cubicBezTo>
                  <a:cubicBezTo>
                    <a:pt x="19" y="122"/>
                    <a:pt x="47" y="102"/>
                    <a:pt x="95" y="68"/>
                  </a:cubicBezTo>
                  <a:cubicBezTo>
                    <a:pt x="142" y="34"/>
                    <a:pt x="187" y="0"/>
                    <a:pt x="199" y="28"/>
                  </a:cubicBezTo>
                  <a:cubicBezTo>
                    <a:pt x="212" y="56"/>
                    <a:pt x="123" y="119"/>
                    <a:pt x="115" y="172"/>
                  </a:cubicBezTo>
                  <a:cubicBezTo>
                    <a:pt x="107" y="226"/>
                    <a:pt x="159" y="323"/>
                    <a:pt x="159" y="323"/>
                  </a:cubicBezTo>
                  <a:lnTo>
                    <a:pt x="61" y="318"/>
                  </a:lnTo>
                  <a:close/>
                </a:path>
              </a:pathLst>
            </a:custGeom>
            <a:solidFill>
              <a:srgbClr val="14BCA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îšļïḑe">
              <a:extLst>
                <a:ext uri="{FF2B5EF4-FFF2-40B4-BE49-F238E27FC236}">
                  <a16:creationId xmlns:a16="http://schemas.microsoft.com/office/drawing/2014/main" id="{51B1514B-1F96-4E53-89DD-6C032F61177F}"/>
                </a:ext>
              </a:extLst>
            </p:cNvPr>
            <p:cNvSpPr/>
            <p:nvPr/>
          </p:nvSpPr>
          <p:spPr bwMode="auto">
            <a:xfrm>
              <a:off x="7105862" y="3862810"/>
              <a:ext cx="486587" cy="687401"/>
            </a:xfrm>
            <a:custGeom>
              <a:avLst/>
              <a:gdLst>
                <a:gd name="T0" fmla="*/ 182 w 182"/>
                <a:gd name="T1" fmla="*/ 0 h 257"/>
                <a:gd name="T2" fmla="*/ 89 w 182"/>
                <a:gd name="T3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2" h="257">
                  <a:moveTo>
                    <a:pt x="182" y="0"/>
                  </a:moveTo>
                  <a:cubicBezTo>
                    <a:pt x="182" y="0"/>
                    <a:pt x="0" y="84"/>
                    <a:pt x="89" y="257"/>
                  </a:cubicBezTo>
                </a:path>
              </a:pathLst>
            </a:custGeom>
            <a:noFill/>
            <a:ln w="14288" cap="rnd">
              <a:solidFill>
                <a:srgbClr val="1DCE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îṡ1ïḑê">
              <a:extLst>
                <a:ext uri="{FF2B5EF4-FFF2-40B4-BE49-F238E27FC236}">
                  <a16:creationId xmlns:a16="http://schemas.microsoft.com/office/drawing/2014/main" id="{53375131-13CC-4681-9320-19AC65C79D14}"/>
                </a:ext>
              </a:extLst>
            </p:cNvPr>
            <p:cNvSpPr/>
            <p:nvPr/>
          </p:nvSpPr>
          <p:spPr bwMode="auto">
            <a:xfrm>
              <a:off x="7381338" y="3937471"/>
              <a:ext cx="566398" cy="707998"/>
            </a:xfrm>
            <a:custGeom>
              <a:avLst/>
              <a:gdLst>
                <a:gd name="T0" fmla="*/ 32 w 212"/>
                <a:gd name="T1" fmla="*/ 238 h 265"/>
                <a:gd name="T2" fmla="*/ 62 w 212"/>
                <a:gd name="T3" fmla="*/ 52 h 265"/>
                <a:gd name="T4" fmla="*/ 200 w 212"/>
                <a:gd name="T5" fmla="*/ 85 h 265"/>
                <a:gd name="T6" fmla="*/ 105 w 212"/>
                <a:gd name="T7" fmla="*/ 169 h 265"/>
                <a:gd name="T8" fmla="*/ 111 w 212"/>
                <a:gd name="T9" fmla="*/ 265 h 265"/>
                <a:gd name="T10" fmla="*/ 32 w 212"/>
                <a:gd name="T11" fmla="*/ 238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265">
                  <a:moveTo>
                    <a:pt x="32" y="238"/>
                  </a:moveTo>
                  <a:cubicBezTo>
                    <a:pt x="24" y="189"/>
                    <a:pt x="0" y="103"/>
                    <a:pt x="62" y="52"/>
                  </a:cubicBezTo>
                  <a:cubicBezTo>
                    <a:pt x="123" y="0"/>
                    <a:pt x="212" y="43"/>
                    <a:pt x="200" y="85"/>
                  </a:cubicBezTo>
                  <a:cubicBezTo>
                    <a:pt x="189" y="128"/>
                    <a:pt x="122" y="116"/>
                    <a:pt x="105" y="169"/>
                  </a:cubicBezTo>
                  <a:cubicBezTo>
                    <a:pt x="89" y="221"/>
                    <a:pt x="111" y="265"/>
                    <a:pt x="111" y="265"/>
                  </a:cubicBezTo>
                  <a:lnTo>
                    <a:pt x="32" y="238"/>
                  </a:lnTo>
                  <a:close/>
                </a:path>
              </a:pathLst>
            </a:custGeom>
            <a:solidFill>
              <a:srgbClr val="14AD98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íṧlíḋe">
              <a:extLst>
                <a:ext uri="{FF2B5EF4-FFF2-40B4-BE49-F238E27FC236}">
                  <a16:creationId xmlns:a16="http://schemas.microsoft.com/office/drawing/2014/main" id="{82287D4C-3DD6-4367-9094-A0776BE913BC}"/>
                </a:ext>
              </a:extLst>
            </p:cNvPr>
            <p:cNvSpPr/>
            <p:nvPr/>
          </p:nvSpPr>
          <p:spPr bwMode="auto">
            <a:xfrm>
              <a:off x="7426393" y="4079071"/>
              <a:ext cx="414500" cy="446683"/>
            </a:xfrm>
            <a:custGeom>
              <a:avLst/>
              <a:gdLst>
                <a:gd name="T0" fmla="*/ 155 w 155"/>
                <a:gd name="T1" fmla="*/ 21 h 167"/>
                <a:gd name="T2" fmla="*/ 45 w 155"/>
                <a:gd name="T3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5" h="167">
                  <a:moveTo>
                    <a:pt x="155" y="21"/>
                  </a:moveTo>
                  <a:cubicBezTo>
                    <a:pt x="155" y="21"/>
                    <a:pt x="0" y="0"/>
                    <a:pt x="45" y="167"/>
                  </a:cubicBezTo>
                </a:path>
              </a:pathLst>
            </a:custGeom>
            <a:noFill/>
            <a:ln w="14288" cap="rnd">
              <a:solidFill>
                <a:srgbClr val="1DCE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í$ḻíḋê">
              <a:extLst>
                <a:ext uri="{FF2B5EF4-FFF2-40B4-BE49-F238E27FC236}">
                  <a16:creationId xmlns:a16="http://schemas.microsoft.com/office/drawing/2014/main" id="{C204AA85-C693-45C5-8B6D-1C73BC0439C4}"/>
                </a:ext>
              </a:extLst>
            </p:cNvPr>
            <p:cNvSpPr/>
            <p:nvPr/>
          </p:nvSpPr>
          <p:spPr bwMode="auto">
            <a:xfrm>
              <a:off x="3729358" y="3731509"/>
              <a:ext cx="4641890" cy="1780292"/>
            </a:xfrm>
            <a:custGeom>
              <a:avLst/>
              <a:gdLst>
                <a:gd name="T0" fmla="*/ 54 w 1735"/>
                <a:gd name="T1" fmla="*/ 666 h 666"/>
                <a:gd name="T2" fmla="*/ 1565 w 1735"/>
                <a:gd name="T3" fmla="*/ 666 h 666"/>
                <a:gd name="T4" fmla="*/ 1305 w 1735"/>
                <a:gd name="T5" fmla="*/ 283 h 666"/>
                <a:gd name="T6" fmla="*/ 570 w 1735"/>
                <a:gd name="T7" fmla="*/ 19 h 666"/>
                <a:gd name="T8" fmla="*/ 54 w 1735"/>
                <a:gd name="T9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5" h="666">
                  <a:moveTo>
                    <a:pt x="54" y="666"/>
                  </a:moveTo>
                  <a:cubicBezTo>
                    <a:pt x="1565" y="666"/>
                    <a:pt x="1565" y="666"/>
                    <a:pt x="1565" y="666"/>
                  </a:cubicBezTo>
                  <a:cubicBezTo>
                    <a:pt x="1565" y="666"/>
                    <a:pt x="1735" y="323"/>
                    <a:pt x="1305" y="283"/>
                  </a:cubicBezTo>
                  <a:cubicBezTo>
                    <a:pt x="874" y="243"/>
                    <a:pt x="955" y="39"/>
                    <a:pt x="570" y="19"/>
                  </a:cubicBezTo>
                  <a:cubicBezTo>
                    <a:pt x="184" y="0"/>
                    <a:pt x="0" y="316"/>
                    <a:pt x="54" y="666"/>
                  </a:cubicBez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ïṥļïḓé">
              <a:extLst>
                <a:ext uri="{FF2B5EF4-FFF2-40B4-BE49-F238E27FC236}">
                  <a16:creationId xmlns:a16="http://schemas.microsoft.com/office/drawing/2014/main" id="{7990538C-63AF-47C8-A374-FD6E575D14A5}"/>
                </a:ext>
              </a:extLst>
            </p:cNvPr>
            <p:cNvSpPr/>
            <p:nvPr/>
          </p:nvSpPr>
          <p:spPr bwMode="auto">
            <a:xfrm>
              <a:off x="6736417" y="4121550"/>
              <a:ext cx="2188356" cy="1390250"/>
            </a:xfrm>
            <a:custGeom>
              <a:avLst/>
              <a:gdLst>
                <a:gd name="T0" fmla="*/ 64 w 818"/>
                <a:gd name="T1" fmla="*/ 520 h 520"/>
                <a:gd name="T2" fmla="*/ 159 w 818"/>
                <a:gd name="T3" fmla="*/ 247 h 520"/>
                <a:gd name="T4" fmla="*/ 561 w 818"/>
                <a:gd name="T5" fmla="*/ 25 h 520"/>
                <a:gd name="T6" fmla="*/ 653 w 818"/>
                <a:gd name="T7" fmla="*/ 520 h 520"/>
                <a:gd name="T8" fmla="*/ 64 w 818"/>
                <a:gd name="T9" fmla="*/ 52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" h="520">
                  <a:moveTo>
                    <a:pt x="64" y="520"/>
                  </a:moveTo>
                  <a:cubicBezTo>
                    <a:pt x="13" y="431"/>
                    <a:pt x="0" y="307"/>
                    <a:pt x="159" y="247"/>
                  </a:cubicBezTo>
                  <a:cubicBezTo>
                    <a:pt x="319" y="188"/>
                    <a:pt x="305" y="0"/>
                    <a:pt x="561" y="25"/>
                  </a:cubicBezTo>
                  <a:cubicBezTo>
                    <a:pt x="818" y="50"/>
                    <a:pt x="692" y="446"/>
                    <a:pt x="653" y="520"/>
                  </a:cubicBezTo>
                  <a:lnTo>
                    <a:pt x="64" y="520"/>
                  </a:lnTo>
                  <a:close/>
                </a:path>
              </a:pathLst>
            </a:custGeom>
            <a:solidFill>
              <a:srgbClr val="62A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iṧ1íḍé">
              <a:extLst>
                <a:ext uri="{FF2B5EF4-FFF2-40B4-BE49-F238E27FC236}">
                  <a16:creationId xmlns:a16="http://schemas.microsoft.com/office/drawing/2014/main" id="{F0934C4D-4258-483D-9001-FBB55F1C4821}"/>
                </a:ext>
              </a:extLst>
            </p:cNvPr>
            <p:cNvSpPr/>
            <p:nvPr/>
          </p:nvSpPr>
          <p:spPr bwMode="auto">
            <a:xfrm>
              <a:off x="6175168" y="3355626"/>
              <a:ext cx="772361" cy="42480"/>
            </a:xfrm>
            <a:custGeom>
              <a:avLst/>
              <a:gdLst>
                <a:gd name="T0" fmla="*/ 289 w 289"/>
                <a:gd name="T1" fmla="*/ 16 h 16"/>
                <a:gd name="T2" fmla="*/ 8 w 289"/>
                <a:gd name="T3" fmla="*/ 16 h 16"/>
                <a:gd name="T4" fmla="*/ 0 w 289"/>
                <a:gd name="T5" fmla="*/ 8 h 16"/>
                <a:gd name="T6" fmla="*/ 0 w 289"/>
                <a:gd name="T7" fmla="*/ 8 h 16"/>
                <a:gd name="T8" fmla="*/ 8 w 289"/>
                <a:gd name="T9" fmla="*/ 0 h 16"/>
                <a:gd name="T10" fmla="*/ 289 w 289"/>
                <a:gd name="T11" fmla="*/ 0 h 16"/>
                <a:gd name="T12" fmla="*/ 289 w 28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9" h="16">
                  <a:moveTo>
                    <a:pt x="289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89" y="0"/>
                    <a:pt x="289" y="0"/>
                    <a:pt x="289" y="0"/>
                  </a:cubicBezTo>
                  <a:lnTo>
                    <a:pt x="289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iṡľîďe">
              <a:extLst>
                <a:ext uri="{FF2B5EF4-FFF2-40B4-BE49-F238E27FC236}">
                  <a16:creationId xmlns:a16="http://schemas.microsoft.com/office/drawing/2014/main" id="{AACAF9CB-7631-4A4B-B4B3-618A07C0BEFC}"/>
                </a:ext>
              </a:extLst>
            </p:cNvPr>
            <p:cNvSpPr/>
            <p:nvPr/>
          </p:nvSpPr>
          <p:spPr bwMode="auto">
            <a:xfrm>
              <a:off x="7156066" y="2791803"/>
              <a:ext cx="257454" cy="563824"/>
            </a:xfrm>
            <a:custGeom>
              <a:avLst/>
              <a:gdLst>
                <a:gd name="T0" fmla="*/ 0 w 96"/>
                <a:gd name="T1" fmla="*/ 0 h 211"/>
                <a:gd name="T2" fmla="*/ 0 w 96"/>
                <a:gd name="T3" fmla="*/ 211 h 211"/>
                <a:gd name="T4" fmla="*/ 54 w 96"/>
                <a:gd name="T5" fmla="*/ 211 h 211"/>
                <a:gd name="T6" fmla="*/ 95 w 96"/>
                <a:gd name="T7" fmla="*/ 7 h 211"/>
                <a:gd name="T8" fmla="*/ 89 w 96"/>
                <a:gd name="T9" fmla="*/ 0 h 211"/>
                <a:gd name="T10" fmla="*/ 0 w 96"/>
                <a:gd name="T11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211">
                  <a:moveTo>
                    <a:pt x="0" y="0"/>
                  </a:moveTo>
                  <a:cubicBezTo>
                    <a:pt x="0" y="211"/>
                    <a:pt x="0" y="211"/>
                    <a:pt x="0" y="211"/>
                  </a:cubicBezTo>
                  <a:cubicBezTo>
                    <a:pt x="54" y="211"/>
                    <a:pt x="54" y="211"/>
                    <a:pt x="54" y="211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6" y="4"/>
                    <a:pt x="93" y="0"/>
                    <a:pt x="8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1C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î$ḷïḓé">
              <a:extLst>
                <a:ext uri="{FF2B5EF4-FFF2-40B4-BE49-F238E27FC236}">
                  <a16:creationId xmlns:a16="http://schemas.microsoft.com/office/drawing/2014/main" id="{812C2CDE-E5AF-421B-970C-CF07E5C0987B}"/>
                </a:ext>
              </a:extLst>
            </p:cNvPr>
            <p:cNvSpPr/>
            <p:nvPr/>
          </p:nvSpPr>
          <p:spPr bwMode="auto">
            <a:xfrm>
              <a:off x="6947529" y="3355626"/>
              <a:ext cx="352712" cy="42480"/>
            </a:xfrm>
            <a:custGeom>
              <a:avLst/>
              <a:gdLst>
                <a:gd name="T0" fmla="*/ 123 w 132"/>
                <a:gd name="T1" fmla="*/ 16 h 16"/>
                <a:gd name="T2" fmla="*/ 0 w 132"/>
                <a:gd name="T3" fmla="*/ 16 h 16"/>
                <a:gd name="T4" fmla="*/ 0 w 132"/>
                <a:gd name="T5" fmla="*/ 0 h 16"/>
                <a:gd name="T6" fmla="*/ 132 w 132"/>
                <a:gd name="T7" fmla="*/ 0 h 16"/>
                <a:gd name="T8" fmla="*/ 132 w 132"/>
                <a:gd name="T9" fmla="*/ 7 h 16"/>
                <a:gd name="T10" fmla="*/ 123 w 13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16">
                  <a:moveTo>
                    <a:pt x="123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2" y="7"/>
                    <a:pt x="132" y="7"/>
                    <a:pt x="132" y="7"/>
                  </a:cubicBezTo>
                  <a:cubicBezTo>
                    <a:pt x="132" y="12"/>
                    <a:pt x="128" y="16"/>
                    <a:pt x="123" y="16"/>
                  </a:cubicBezTo>
                  <a:close/>
                </a:path>
              </a:pathLst>
            </a:custGeom>
            <a:solidFill>
              <a:srgbClr val="A9B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íŝlïdè">
              <a:extLst>
                <a:ext uri="{FF2B5EF4-FFF2-40B4-BE49-F238E27FC236}">
                  <a16:creationId xmlns:a16="http://schemas.microsoft.com/office/drawing/2014/main" id="{728B42F5-DFAB-456B-95E6-98005118DF31}"/>
                </a:ext>
              </a:extLst>
            </p:cNvPr>
            <p:cNvSpPr/>
            <p:nvPr/>
          </p:nvSpPr>
          <p:spPr bwMode="auto">
            <a:xfrm>
              <a:off x="6450643" y="2791803"/>
              <a:ext cx="930695" cy="563824"/>
            </a:xfrm>
            <a:custGeom>
              <a:avLst/>
              <a:gdLst>
                <a:gd name="T0" fmla="*/ 50 w 348"/>
                <a:gd name="T1" fmla="*/ 0 h 211"/>
                <a:gd name="T2" fmla="*/ 348 w 348"/>
                <a:gd name="T3" fmla="*/ 0 h 211"/>
                <a:gd name="T4" fmla="*/ 305 w 348"/>
                <a:gd name="T5" fmla="*/ 211 h 211"/>
                <a:gd name="T6" fmla="*/ 0 w 348"/>
                <a:gd name="T7" fmla="*/ 211 h 211"/>
                <a:gd name="T8" fmla="*/ 41 w 348"/>
                <a:gd name="T9" fmla="*/ 8 h 211"/>
                <a:gd name="T10" fmla="*/ 50 w 348"/>
                <a:gd name="T11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8" h="211">
                  <a:moveTo>
                    <a:pt x="50" y="0"/>
                  </a:moveTo>
                  <a:cubicBezTo>
                    <a:pt x="348" y="0"/>
                    <a:pt x="348" y="0"/>
                    <a:pt x="348" y="0"/>
                  </a:cubicBezTo>
                  <a:cubicBezTo>
                    <a:pt x="305" y="211"/>
                    <a:pt x="305" y="211"/>
                    <a:pt x="305" y="211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2" y="4"/>
                    <a:pt x="46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îśļîde">
              <a:extLst>
                <a:ext uri="{FF2B5EF4-FFF2-40B4-BE49-F238E27FC236}">
                  <a16:creationId xmlns:a16="http://schemas.microsoft.com/office/drawing/2014/main" id="{B8AF817C-715C-4C1A-A3C9-C1736D549241}"/>
                </a:ext>
              </a:extLst>
            </p:cNvPr>
            <p:cNvSpPr/>
            <p:nvPr/>
          </p:nvSpPr>
          <p:spPr bwMode="auto">
            <a:xfrm>
              <a:off x="6480250" y="2816260"/>
              <a:ext cx="868907" cy="514907"/>
            </a:xfrm>
            <a:custGeom>
              <a:avLst/>
              <a:gdLst>
                <a:gd name="T0" fmla="*/ 1 w 325"/>
                <a:gd name="T1" fmla="*/ 185 h 193"/>
                <a:gd name="T2" fmla="*/ 38 w 325"/>
                <a:gd name="T3" fmla="*/ 5 h 193"/>
                <a:gd name="T4" fmla="*/ 44 w 325"/>
                <a:gd name="T5" fmla="*/ 0 h 193"/>
                <a:gd name="T6" fmla="*/ 318 w 325"/>
                <a:gd name="T7" fmla="*/ 0 h 193"/>
                <a:gd name="T8" fmla="*/ 324 w 325"/>
                <a:gd name="T9" fmla="*/ 7 h 193"/>
                <a:gd name="T10" fmla="*/ 287 w 325"/>
                <a:gd name="T11" fmla="*/ 188 h 193"/>
                <a:gd name="T12" fmla="*/ 282 w 325"/>
                <a:gd name="T13" fmla="*/ 193 h 193"/>
                <a:gd name="T14" fmla="*/ 7 w 325"/>
                <a:gd name="T15" fmla="*/ 193 h 193"/>
                <a:gd name="T16" fmla="*/ 1 w 325"/>
                <a:gd name="T17" fmla="*/ 18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5" h="193">
                  <a:moveTo>
                    <a:pt x="1" y="185"/>
                  </a:moveTo>
                  <a:cubicBezTo>
                    <a:pt x="38" y="5"/>
                    <a:pt x="38" y="5"/>
                    <a:pt x="38" y="5"/>
                  </a:cubicBezTo>
                  <a:cubicBezTo>
                    <a:pt x="39" y="2"/>
                    <a:pt x="41" y="0"/>
                    <a:pt x="44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22" y="0"/>
                    <a:pt x="325" y="4"/>
                    <a:pt x="324" y="7"/>
                  </a:cubicBezTo>
                  <a:cubicBezTo>
                    <a:pt x="287" y="188"/>
                    <a:pt x="287" y="188"/>
                    <a:pt x="287" y="188"/>
                  </a:cubicBezTo>
                  <a:cubicBezTo>
                    <a:pt x="287" y="191"/>
                    <a:pt x="284" y="193"/>
                    <a:pt x="282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3" y="193"/>
                    <a:pt x="0" y="189"/>
                    <a:pt x="1" y="185"/>
                  </a:cubicBezTo>
                  <a:close/>
                </a:path>
              </a:pathLst>
            </a:custGeom>
            <a:solidFill>
              <a:srgbClr val="91B6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íṣļíḑé">
              <a:extLst>
                <a:ext uri="{FF2B5EF4-FFF2-40B4-BE49-F238E27FC236}">
                  <a16:creationId xmlns:a16="http://schemas.microsoft.com/office/drawing/2014/main" id="{DEC43025-3618-4D3C-80BD-94A10F304696}"/>
                </a:ext>
              </a:extLst>
            </p:cNvPr>
            <p:cNvSpPr/>
            <p:nvPr/>
          </p:nvSpPr>
          <p:spPr bwMode="auto">
            <a:xfrm>
              <a:off x="6816227" y="2898646"/>
              <a:ext cx="168633" cy="370733"/>
            </a:xfrm>
            <a:custGeom>
              <a:avLst/>
              <a:gdLst>
                <a:gd name="T0" fmla="*/ 25 w 63"/>
                <a:gd name="T1" fmla="*/ 139 h 139"/>
                <a:gd name="T2" fmla="*/ 26 w 63"/>
                <a:gd name="T3" fmla="*/ 129 h 139"/>
                <a:gd name="T4" fmla="*/ 6 w 63"/>
                <a:gd name="T5" fmla="*/ 120 h 139"/>
                <a:gd name="T6" fmla="*/ 0 w 63"/>
                <a:gd name="T7" fmla="*/ 98 h 139"/>
                <a:gd name="T8" fmla="*/ 0 w 63"/>
                <a:gd name="T9" fmla="*/ 95 h 139"/>
                <a:gd name="T10" fmla="*/ 14 w 63"/>
                <a:gd name="T11" fmla="*/ 91 h 139"/>
                <a:gd name="T12" fmla="*/ 14 w 63"/>
                <a:gd name="T13" fmla="*/ 95 h 139"/>
                <a:gd name="T14" fmla="*/ 15 w 63"/>
                <a:gd name="T15" fmla="*/ 101 h 139"/>
                <a:gd name="T16" fmla="*/ 17 w 63"/>
                <a:gd name="T17" fmla="*/ 109 h 139"/>
                <a:gd name="T18" fmla="*/ 21 w 63"/>
                <a:gd name="T19" fmla="*/ 115 h 139"/>
                <a:gd name="T20" fmla="*/ 29 w 63"/>
                <a:gd name="T21" fmla="*/ 117 h 139"/>
                <a:gd name="T22" fmla="*/ 39 w 63"/>
                <a:gd name="T23" fmla="*/ 113 h 139"/>
                <a:gd name="T24" fmla="*/ 43 w 63"/>
                <a:gd name="T25" fmla="*/ 103 h 139"/>
                <a:gd name="T26" fmla="*/ 44 w 63"/>
                <a:gd name="T27" fmla="*/ 100 h 139"/>
                <a:gd name="T28" fmla="*/ 43 w 63"/>
                <a:gd name="T29" fmla="*/ 97 h 139"/>
                <a:gd name="T30" fmla="*/ 42 w 63"/>
                <a:gd name="T31" fmla="*/ 92 h 139"/>
                <a:gd name="T32" fmla="*/ 40 w 63"/>
                <a:gd name="T33" fmla="*/ 88 h 139"/>
                <a:gd name="T34" fmla="*/ 37 w 63"/>
                <a:gd name="T35" fmla="*/ 84 h 139"/>
                <a:gd name="T36" fmla="*/ 33 w 63"/>
                <a:gd name="T37" fmla="*/ 80 h 139"/>
                <a:gd name="T38" fmla="*/ 15 w 63"/>
                <a:gd name="T39" fmla="*/ 62 h 139"/>
                <a:gd name="T40" fmla="*/ 8 w 63"/>
                <a:gd name="T41" fmla="*/ 51 h 139"/>
                <a:gd name="T42" fmla="*/ 6 w 63"/>
                <a:gd name="T43" fmla="*/ 41 h 139"/>
                <a:gd name="T44" fmla="*/ 6 w 63"/>
                <a:gd name="T45" fmla="*/ 36 h 139"/>
                <a:gd name="T46" fmla="*/ 16 w 63"/>
                <a:gd name="T47" fmla="*/ 17 h 139"/>
                <a:gd name="T48" fmla="*/ 36 w 63"/>
                <a:gd name="T49" fmla="*/ 10 h 139"/>
                <a:gd name="T50" fmla="*/ 37 w 63"/>
                <a:gd name="T51" fmla="*/ 0 h 139"/>
                <a:gd name="T52" fmla="*/ 42 w 63"/>
                <a:gd name="T53" fmla="*/ 0 h 139"/>
                <a:gd name="T54" fmla="*/ 41 w 63"/>
                <a:gd name="T55" fmla="*/ 10 h 139"/>
                <a:gd name="T56" fmla="*/ 58 w 63"/>
                <a:gd name="T57" fmla="*/ 18 h 139"/>
                <a:gd name="T58" fmla="*/ 63 w 63"/>
                <a:gd name="T59" fmla="*/ 39 h 139"/>
                <a:gd name="T60" fmla="*/ 63 w 63"/>
                <a:gd name="T61" fmla="*/ 40 h 139"/>
                <a:gd name="T62" fmla="*/ 49 w 63"/>
                <a:gd name="T63" fmla="*/ 43 h 139"/>
                <a:gd name="T64" fmla="*/ 49 w 63"/>
                <a:gd name="T65" fmla="*/ 40 h 139"/>
                <a:gd name="T66" fmla="*/ 49 w 63"/>
                <a:gd name="T67" fmla="*/ 35 h 139"/>
                <a:gd name="T68" fmla="*/ 47 w 63"/>
                <a:gd name="T69" fmla="*/ 28 h 139"/>
                <a:gd name="T70" fmla="*/ 43 w 63"/>
                <a:gd name="T71" fmla="*/ 23 h 139"/>
                <a:gd name="T72" fmla="*/ 37 w 63"/>
                <a:gd name="T73" fmla="*/ 22 h 139"/>
                <a:gd name="T74" fmla="*/ 36 w 63"/>
                <a:gd name="T75" fmla="*/ 22 h 139"/>
                <a:gd name="T76" fmla="*/ 21 w 63"/>
                <a:gd name="T77" fmla="*/ 35 h 139"/>
                <a:gd name="T78" fmla="*/ 21 w 63"/>
                <a:gd name="T79" fmla="*/ 37 h 139"/>
                <a:gd name="T80" fmla="*/ 22 w 63"/>
                <a:gd name="T81" fmla="*/ 44 h 139"/>
                <a:gd name="T82" fmla="*/ 27 w 63"/>
                <a:gd name="T83" fmla="*/ 51 h 139"/>
                <a:gd name="T84" fmla="*/ 45 w 63"/>
                <a:gd name="T85" fmla="*/ 69 h 139"/>
                <a:gd name="T86" fmla="*/ 56 w 63"/>
                <a:gd name="T87" fmla="*/ 83 h 139"/>
                <a:gd name="T88" fmla="*/ 58 w 63"/>
                <a:gd name="T89" fmla="*/ 97 h 139"/>
                <a:gd name="T90" fmla="*/ 58 w 63"/>
                <a:gd name="T91" fmla="*/ 101 h 139"/>
                <a:gd name="T92" fmla="*/ 50 w 63"/>
                <a:gd name="T93" fmla="*/ 120 h 139"/>
                <a:gd name="T94" fmla="*/ 31 w 63"/>
                <a:gd name="T95" fmla="*/ 129 h 139"/>
                <a:gd name="T96" fmla="*/ 30 w 63"/>
                <a:gd name="T97" fmla="*/ 139 h 139"/>
                <a:gd name="T98" fmla="*/ 25 w 63"/>
                <a:gd name="T9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" h="139">
                  <a:moveTo>
                    <a:pt x="25" y="139"/>
                  </a:moveTo>
                  <a:cubicBezTo>
                    <a:pt x="26" y="129"/>
                    <a:pt x="26" y="129"/>
                    <a:pt x="26" y="129"/>
                  </a:cubicBezTo>
                  <a:cubicBezTo>
                    <a:pt x="17" y="129"/>
                    <a:pt x="10" y="126"/>
                    <a:pt x="6" y="120"/>
                  </a:cubicBezTo>
                  <a:cubicBezTo>
                    <a:pt x="2" y="114"/>
                    <a:pt x="0" y="107"/>
                    <a:pt x="0" y="98"/>
                  </a:cubicBezTo>
                  <a:cubicBezTo>
                    <a:pt x="0" y="97"/>
                    <a:pt x="0" y="96"/>
                    <a:pt x="0" y="95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4" y="93"/>
                    <a:pt x="14" y="94"/>
                    <a:pt x="14" y="95"/>
                  </a:cubicBezTo>
                  <a:cubicBezTo>
                    <a:pt x="14" y="97"/>
                    <a:pt x="15" y="99"/>
                    <a:pt x="15" y="101"/>
                  </a:cubicBezTo>
                  <a:cubicBezTo>
                    <a:pt x="15" y="104"/>
                    <a:pt x="16" y="106"/>
                    <a:pt x="17" y="109"/>
                  </a:cubicBezTo>
                  <a:cubicBezTo>
                    <a:pt x="18" y="111"/>
                    <a:pt x="19" y="113"/>
                    <a:pt x="21" y="115"/>
                  </a:cubicBezTo>
                  <a:cubicBezTo>
                    <a:pt x="23" y="116"/>
                    <a:pt x="26" y="117"/>
                    <a:pt x="29" y="117"/>
                  </a:cubicBezTo>
                  <a:cubicBezTo>
                    <a:pt x="33" y="117"/>
                    <a:pt x="36" y="115"/>
                    <a:pt x="39" y="113"/>
                  </a:cubicBezTo>
                  <a:cubicBezTo>
                    <a:pt x="41" y="111"/>
                    <a:pt x="43" y="107"/>
                    <a:pt x="43" y="103"/>
                  </a:cubicBezTo>
                  <a:cubicBezTo>
                    <a:pt x="44" y="102"/>
                    <a:pt x="44" y="101"/>
                    <a:pt x="44" y="100"/>
                  </a:cubicBezTo>
                  <a:cubicBezTo>
                    <a:pt x="44" y="99"/>
                    <a:pt x="43" y="98"/>
                    <a:pt x="43" y="97"/>
                  </a:cubicBezTo>
                  <a:cubicBezTo>
                    <a:pt x="43" y="95"/>
                    <a:pt x="43" y="93"/>
                    <a:pt x="42" y="92"/>
                  </a:cubicBezTo>
                  <a:cubicBezTo>
                    <a:pt x="42" y="91"/>
                    <a:pt x="41" y="89"/>
                    <a:pt x="40" y="88"/>
                  </a:cubicBezTo>
                  <a:cubicBezTo>
                    <a:pt x="39" y="86"/>
                    <a:pt x="38" y="85"/>
                    <a:pt x="37" y="84"/>
                  </a:cubicBezTo>
                  <a:cubicBezTo>
                    <a:pt x="36" y="83"/>
                    <a:pt x="35" y="81"/>
                    <a:pt x="33" y="80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2" y="59"/>
                    <a:pt x="9" y="55"/>
                    <a:pt x="8" y="51"/>
                  </a:cubicBezTo>
                  <a:cubicBezTo>
                    <a:pt x="7" y="48"/>
                    <a:pt x="6" y="45"/>
                    <a:pt x="6" y="41"/>
                  </a:cubicBezTo>
                  <a:cubicBezTo>
                    <a:pt x="6" y="40"/>
                    <a:pt x="6" y="38"/>
                    <a:pt x="6" y="36"/>
                  </a:cubicBezTo>
                  <a:cubicBezTo>
                    <a:pt x="7" y="28"/>
                    <a:pt x="10" y="22"/>
                    <a:pt x="16" y="17"/>
                  </a:cubicBezTo>
                  <a:cubicBezTo>
                    <a:pt x="21" y="12"/>
                    <a:pt x="27" y="10"/>
                    <a:pt x="36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8" y="10"/>
                    <a:pt x="54" y="13"/>
                    <a:pt x="58" y="18"/>
                  </a:cubicBezTo>
                  <a:cubicBezTo>
                    <a:pt x="61" y="23"/>
                    <a:pt x="63" y="29"/>
                    <a:pt x="63" y="39"/>
                  </a:cubicBezTo>
                  <a:cubicBezTo>
                    <a:pt x="63" y="39"/>
                    <a:pt x="63" y="39"/>
                    <a:pt x="63" y="40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9" y="42"/>
                    <a:pt x="49" y="41"/>
                    <a:pt x="49" y="40"/>
                  </a:cubicBezTo>
                  <a:cubicBezTo>
                    <a:pt x="49" y="38"/>
                    <a:pt x="49" y="36"/>
                    <a:pt x="49" y="35"/>
                  </a:cubicBezTo>
                  <a:cubicBezTo>
                    <a:pt x="49" y="32"/>
                    <a:pt x="48" y="30"/>
                    <a:pt x="47" y="28"/>
                  </a:cubicBezTo>
                  <a:cubicBezTo>
                    <a:pt x="46" y="26"/>
                    <a:pt x="45" y="24"/>
                    <a:pt x="43" y="23"/>
                  </a:cubicBezTo>
                  <a:cubicBezTo>
                    <a:pt x="41" y="22"/>
                    <a:pt x="39" y="22"/>
                    <a:pt x="37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27" y="22"/>
                    <a:pt x="22" y="27"/>
                    <a:pt x="21" y="35"/>
                  </a:cubicBezTo>
                  <a:cubicBezTo>
                    <a:pt x="21" y="36"/>
                    <a:pt x="21" y="37"/>
                    <a:pt x="21" y="37"/>
                  </a:cubicBezTo>
                  <a:cubicBezTo>
                    <a:pt x="21" y="40"/>
                    <a:pt x="21" y="42"/>
                    <a:pt x="22" y="44"/>
                  </a:cubicBezTo>
                  <a:cubicBezTo>
                    <a:pt x="23" y="46"/>
                    <a:pt x="24" y="48"/>
                    <a:pt x="27" y="51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50" y="73"/>
                    <a:pt x="53" y="78"/>
                    <a:pt x="56" y="83"/>
                  </a:cubicBezTo>
                  <a:cubicBezTo>
                    <a:pt x="57" y="88"/>
                    <a:pt x="58" y="92"/>
                    <a:pt x="58" y="97"/>
                  </a:cubicBezTo>
                  <a:cubicBezTo>
                    <a:pt x="58" y="99"/>
                    <a:pt x="58" y="100"/>
                    <a:pt x="58" y="101"/>
                  </a:cubicBezTo>
                  <a:cubicBezTo>
                    <a:pt x="57" y="109"/>
                    <a:pt x="55" y="116"/>
                    <a:pt x="50" y="120"/>
                  </a:cubicBezTo>
                  <a:cubicBezTo>
                    <a:pt x="45" y="125"/>
                    <a:pt x="39" y="128"/>
                    <a:pt x="31" y="129"/>
                  </a:cubicBezTo>
                  <a:cubicBezTo>
                    <a:pt x="30" y="139"/>
                    <a:pt x="30" y="139"/>
                    <a:pt x="30" y="139"/>
                  </a:cubicBezTo>
                  <a:lnTo>
                    <a:pt x="25" y="1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ï$lîḋê">
              <a:extLst>
                <a:ext uri="{FF2B5EF4-FFF2-40B4-BE49-F238E27FC236}">
                  <a16:creationId xmlns:a16="http://schemas.microsoft.com/office/drawing/2014/main" id="{EE8D97D1-AC33-4D36-AE57-C13366264984}"/>
                </a:ext>
              </a:extLst>
            </p:cNvPr>
            <p:cNvSpPr/>
            <p:nvPr/>
          </p:nvSpPr>
          <p:spPr bwMode="auto">
            <a:xfrm flipH="1">
              <a:off x="6105655" y="3467618"/>
              <a:ext cx="101695" cy="2044182"/>
            </a:xfrm>
            <a:prstGeom prst="line">
              <a:avLst/>
            </a:prstGeom>
            <a:noFill/>
            <a:ln w="30163" cap="rnd">
              <a:solidFill>
                <a:srgbClr val="01004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îšlïḑe">
              <a:extLst>
                <a:ext uri="{FF2B5EF4-FFF2-40B4-BE49-F238E27FC236}">
                  <a16:creationId xmlns:a16="http://schemas.microsoft.com/office/drawing/2014/main" id="{57A356CC-176C-4F97-92A4-71C7BE1CCE14}"/>
                </a:ext>
              </a:extLst>
            </p:cNvPr>
            <p:cNvSpPr/>
            <p:nvPr/>
          </p:nvSpPr>
          <p:spPr bwMode="auto">
            <a:xfrm>
              <a:off x="7445701" y="3467618"/>
              <a:ext cx="101695" cy="2044182"/>
            </a:xfrm>
            <a:prstGeom prst="line">
              <a:avLst/>
            </a:prstGeom>
            <a:noFill/>
            <a:ln w="30163" cap="rnd">
              <a:solidFill>
                <a:srgbClr val="01004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isḷiḍe">
              <a:extLst>
                <a:ext uri="{FF2B5EF4-FFF2-40B4-BE49-F238E27FC236}">
                  <a16:creationId xmlns:a16="http://schemas.microsoft.com/office/drawing/2014/main" id="{EEE302AE-A764-400A-99B6-59B098C6E6C2}"/>
                </a:ext>
              </a:extLst>
            </p:cNvPr>
            <p:cNvSpPr/>
            <p:nvPr/>
          </p:nvSpPr>
          <p:spPr bwMode="auto">
            <a:xfrm>
              <a:off x="6172593" y="4148583"/>
              <a:ext cx="1307865" cy="0"/>
            </a:xfrm>
            <a:prstGeom prst="line">
              <a:avLst/>
            </a:prstGeom>
            <a:noFill/>
            <a:ln w="30163" cap="rnd">
              <a:solidFill>
                <a:srgbClr val="01004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í$ḷîḑe">
              <a:extLst>
                <a:ext uri="{FF2B5EF4-FFF2-40B4-BE49-F238E27FC236}">
                  <a16:creationId xmlns:a16="http://schemas.microsoft.com/office/drawing/2014/main" id="{82993C16-237C-416D-BAF3-B192EE0545CA}"/>
                </a:ext>
              </a:extLst>
            </p:cNvPr>
            <p:cNvSpPr/>
            <p:nvPr/>
          </p:nvSpPr>
          <p:spPr bwMode="auto">
            <a:xfrm flipH="1">
              <a:off x="6587094" y="3467618"/>
              <a:ext cx="20596" cy="2044182"/>
            </a:xfrm>
            <a:prstGeom prst="line">
              <a:avLst/>
            </a:prstGeom>
            <a:noFill/>
            <a:ln w="17463" cap="rnd">
              <a:solidFill>
                <a:srgbClr val="01004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ïṡľíḋè">
              <a:extLst>
                <a:ext uri="{FF2B5EF4-FFF2-40B4-BE49-F238E27FC236}">
                  <a16:creationId xmlns:a16="http://schemas.microsoft.com/office/drawing/2014/main" id="{CC445763-AFDE-4544-8800-CF8BD49BBB10}"/>
                </a:ext>
              </a:extLst>
            </p:cNvPr>
            <p:cNvSpPr/>
            <p:nvPr/>
          </p:nvSpPr>
          <p:spPr bwMode="auto">
            <a:xfrm>
              <a:off x="6200913" y="3497226"/>
              <a:ext cx="1247363" cy="55353"/>
            </a:xfrm>
            <a:prstGeom prst="rect">
              <a:avLst/>
            </a:prstGeom>
            <a:solidFill>
              <a:srgbClr val="010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íśļiďé">
              <a:extLst>
                <a:ext uri="{FF2B5EF4-FFF2-40B4-BE49-F238E27FC236}">
                  <a16:creationId xmlns:a16="http://schemas.microsoft.com/office/drawing/2014/main" id="{6AC2BE88-E75B-496A-9387-91C1936AEB78}"/>
                </a:ext>
              </a:extLst>
            </p:cNvPr>
            <p:cNvSpPr/>
            <p:nvPr/>
          </p:nvSpPr>
          <p:spPr bwMode="auto">
            <a:xfrm>
              <a:off x="6056739" y="3398106"/>
              <a:ext cx="1535712" cy="111993"/>
            </a:xfrm>
            <a:custGeom>
              <a:avLst/>
              <a:gdLst>
                <a:gd name="T0" fmla="*/ 553 w 574"/>
                <a:gd name="T1" fmla="*/ 42 h 42"/>
                <a:gd name="T2" fmla="*/ 21 w 574"/>
                <a:gd name="T3" fmla="*/ 42 h 42"/>
                <a:gd name="T4" fmla="*/ 0 w 574"/>
                <a:gd name="T5" fmla="*/ 21 h 42"/>
                <a:gd name="T6" fmla="*/ 0 w 574"/>
                <a:gd name="T7" fmla="*/ 21 h 42"/>
                <a:gd name="T8" fmla="*/ 21 w 574"/>
                <a:gd name="T9" fmla="*/ 0 h 42"/>
                <a:gd name="T10" fmla="*/ 553 w 574"/>
                <a:gd name="T11" fmla="*/ 0 h 42"/>
                <a:gd name="T12" fmla="*/ 574 w 574"/>
                <a:gd name="T13" fmla="*/ 21 h 42"/>
                <a:gd name="T14" fmla="*/ 574 w 574"/>
                <a:gd name="T15" fmla="*/ 21 h 42"/>
                <a:gd name="T16" fmla="*/ 553 w 574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4" h="42">
                  <a:moveTo>
                    <a:pt x="553" y="42"/>
                  </a:moveTo>
                  <a:cubicBezTo>
                    <a:pt x="21" y="42"/>
                    <a:pt x="21" y="42"/>
                    <a:pt x="21" y="42"/>
                  </a:cubicBezTo>
                  <a:cubicBezTo>
                    <a:pt x="9" y="42"/>
                    <a:pt x="0" y="32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553" y="0"/>
                    <a:pt x="553" y="0"/>
                    <a:pt x="553" y="0"/>
                  </a:cubicBezTo>
                  <a:cubicBezTo>
                    <a:pt x="565" y="0"/>
                    <a:pt x="574" y="9"/>
                    <a:pt x="574" y="21"/>
                  </a:cubicBezTo>
                  <a:cubicBezTo>
                    <a:pt x="574" y="21"/>
                    <a:pt x="574" y="21"/>
                    <a:pt x="574" y="21"/>
                  </a:cubicBezTo>
                  <a:cubicBezTo>
                    <a:pt x="574" y="32"/>
                    <a:pt x="565" y="42"/>
                    <a:pt x="553" y="42"/>
                  </a:cubicBezTo>
                  <a:close/>
                </a:path>
              </a:pathLst>
            </a:custGeom>
            <a:solidFill>
              <a:srgbClr val="62A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íŝľíḋe">
              <a:extLst>
                <a:ext uri="{FF2B5EF4-FFF2-40B4-BE49-F238E27FC236}">
                  <a16:creationId xmlns:a16="http://schemas.microsoft.com/office/drawing/2014/main" id="{4E5C2C88-D79F-4D9F-9858-38DC3BA10851}"/>
                </a:ext>
              </a:extLst>
            </p:cNvPr>
            <p:cNvSpPr/>
            <p:nvPr/>
          </p:nvSpPr>
          <p:spPr bwMode="auto">
            <a:xfrm>
              <a:off x="4294468" y="2061921"/>
              <a:ext cx="1724940" cy="740180"/>
            </a:xfrm>
            <a:prstGeom prst="rect">
              <a:avLst/>
            </a:prstGeom>
            <a:noFill/>
            <a:ln w="17463" cap="rnd">
              <a:solidFill>
                <a:srgbClr val="01004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išḷîḑê">
              <a:extLst>
                <a:ext uri="{FF2B5EF4-FFF2-40B4-BE49-F238E27FC236}">
                  <a16:creationId xmlns:a16="http://schemas.microsoft.com/office/drawing/2014/main" id="{0FCF1766-3366-406E-AEBC-55D3138EDC11}"/>
                </a:ext>
              </a:extLst>
            </p:cNvPr>
            <p:cNvSpPr/>
            <p:nvPr/>
          </p:nvSpPr>
          <p:spPr bwMode="auto">
            <a:xfrm>
              <a:off x="4483697" y="2238277"/>
              <a:ext cx="436384" cy="42480"/>
            </a:xfrm>
            <a:prstGeom prst="rect">
              <a:avLst/>
            </a:prstGeom>
            <a:solidFill>
              <a:srgbClr val="F98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íṡ1íďè">
              <a:extLst>
                <a:ext uri="{FF2B5EF4-FFF2-40B4-BE49-F238E27FC236}">
                  <a16:creationId xmlns:a16="http://schemas.microsoft.com/office/drawing/2014/main" id="{9B650B83-AAD3-48AF-9F1B-CC37038509A1}"/>
                </a:ext>
              </a:extLst>
            </p:cNvPr>
            <p:cNvSpPr/>
            <p:nvPr/>
          </p:nvSpPr>
          <p:spPr bwMode="auto">
            <a:xfrm>
              <a:off x="4483697" y="2409484"/>
              <a:ext cx="1378665" cy="42480"/>
            </a:xfrm>
            <a:prstGeom prst="rect">
              <a:avLst/>
            </a:prstGeom>
            <a:solidFill>
              <a:srgbClr val="91B6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ïsļiḓê">
              <a:extLst>
                <a:ext uri="{FF2B5EF4-FFF2-40B4-BE49-F238E27FC236}">
                  <a16:creationId xmlns:a16="http://schemas.microsoft.com/office/drawing/2014/main" id="{4FDDA93E-8D66-4484-A297-5F5F1A4E2C97}"/>
                </a:ext>
              </a:extLst>
            </p:cNvPr>
            <p:cNvSpPr/>
            <p:nvPr/>
          </p:nvSpPr>
          <p:spPr bwMode="auto">
            <a:xfrm>
              <a:off x="4483697" y="2580691"/>
              <a:ext cx="1378665" cy="45055"/>
            </a:xfrm>
            <a:prstGeom prst="rect">
              <a:avLst/>
            </a:prstGeom>
            <a:solidFill>
              <a:srgbClr val="91B6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îṡḷïḍe">
              <a:extLst>
                <a:ext uri="{FF2B5EF4-FFF2-40B4-BE49-F238E27FC236}">
                  <a16:creationId xmlns:a16="http://schemas.microsoft.com/office/drawing/2014/main" id="{B7E1AFB1-6295-4501-9984-6938AD6769C8}"/>
                </a:ext>
              </a:extLst>
            </p:cNvPr>
            <p:cNvSpPr/>
            <p:nvPr/>
          </p:nvSpPr>
          <p:spPr bwMode="auto">
            <a:xfrm>
              <a:off x="3267228" y="2076082"/>
              <a:ext cx="513620" cy="338552"/>
            </a:xfrm>
            <a:custGeom>
              <a:avLst/>
              <a:gdLst>
                <a:gd name="T0" fmla="*/ 192 w 192"/>
                <a:gd name="T1" fmla="*/ 127 h 127"/>
                <a:gd name="T2" fmla="*/ 14 w 192"/>
                <a:gd name="T3" fmla="*/ 127 h 127"/>
                <a:gd name="T4" fmla="*/ 0 w 192"/>
                <a:gd name="T5" fmla="*/ 113 h 127"/>
                <a:gd name="T6" fmla="*/ 0 w 192"/>
                <a:gd name="T7" fmla="*/ 0 h 127"/>
                <a:gd name="T8" fmla="*/ 192 w 192"/>
                <a:gd name="T9" fmla="*/ 0 h 127"/>
                <a:gd name="T10" fmla="*/ 192 w 192"/>
                <a:gd name="T11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127">
                  <a:moveTo>
                    <a:pt x="192" y="127"/>
                  </a:moveTo>
                  <a:cubicBezTo>
                    <a:pt x="14" y="127"/>
                    <a:pt x="14" y="127"/>
                    <a:pt x="14" y="127"/>
                  </a:cubicBezTo>
                  <a:cubicBezTo>
                    <a:pt x="6" y="127"/>
                    <a:pt x="0" y="121"/>
                    <a:pt x="0" y="1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2" y="0"/>
                    <a:pt x="192" y="0"/>
                    <a:pt x="192" y="0"/>
                  </a:cubicBezTo>
                  <a:lnTo>
                    <a:pt x="192" y="127"/>
                  </a:ln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ís1iḓé">
              <a:extLst>
                <a:ext uri="{FF2B5EF4-FFF2-40B4-BE49-F238E27FC236}">
                  <a16:creationId xmlns:a16="http://schemas.microsoft.com/office/drawing/2014/main" id="{040262F7-5D7B-4CF5-B741-AB25B2E347D1}"/>
                </a:ext>
              </a:extLst>
            </p:cNvPr>
            <p:cNvSpPr/>
            <p:nvPr/>
          </p:nvSpPr>
          <p:spPr bwMode="auto">
            <a:xfrm>
              <a:off x="3267228" y="2046474"/>
              <a:ext cx="513620" cy="61789"/>
            </a:xfrm>
            <a:custGeom>
              <a:avLst/>
              <a:gdLst>
                <a:gd name="T0" fmla="*/ 11 w 192"/>
                <a:gd name="T1" fmla="*/ 0 h 23"/>
                <a:gd name="T2" fmla="*/ 0 w 192"/>
                <a:gd name="T3" fmla="*/ 11 h 23"/>
                <a:gd name="T4" fmla="*/ 11 w 192"/>
                <a:gd name="T5" fmla="*/ 23 h 23"/>
                <a:gd name="T6" fmla="*/ 192 w 192"/>
                <a:gd name="T7" fmla="*/ 23 h 23"/>
                <a:gd name="T8" fmla="*/ 192 w 192"/>
                <a:gd name="T9" fmla="*/ 0 h 23"/>
                <a:gd name="T10" fmla="*/ 11 w 192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2" y="0"/>
                    <a:pt x="192" y="0"/>
                    <a:pt x="192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99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îS1îḍé">
              <a:extLst>
                <a:ext uri="{FF2B5EF4-FFF2-40B4-BE49-F238E27FC236}">
                  <a16:creationId xmlns:a16="http://schemas.microsoft.com/office/drawing/2014/main" id="{F92281D2-6717-45E8-96E3-398DD237C2CB}"/>
                </a:ext>
              </a:extLst>
            </p:cNvPr>
            <p:cNvSpPr/>
            <p:nvPr/>
          </p:nvSpPr>
          <p:spPr bwMode="auto">
            <a:xfrm>
              <a:off x="3304559" y="2076082"/>
              <a:ext cx="476289" cy="0"/>
            </a:xfrm>
            <a:prstGeom prst="line">
              <a:avLst/>
            </a:prstGeom>
            <a:noFill/>
            <a:ln w="11113" cap="flat">
              <a:solidFill>
                <a:srgbClr val="F9809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îṡḷíďê">
              <a:extLst>
                <a:ext uri="{FF2B5EF4-FFF2-40B4-BE49-F238E27FC236}">
                  <a16:creationId xmlns:a16="http://schemas.microsoft.com/office/drawing/2014/main" id="{4AABE8CB-97BB-42CF-AB47-A71E0E8760E7}"/>
                </a:ext>
              </a:extLst>
            </p:cNvPr>
            <p:cNvSpPr/>
            <p:nvPr/>
          </p:nvSpPr>
          <p:spPr bwMode="auto">
            <a:xfrm>
              <a:off x="3478340" y="2158467"/>
              <a:ext cx="91396" cy="213687"/>
            </a:xfrm>
            <a:custGeom>
              <a:avLst/>
              <a:gdLst>
                <a:gd name="T0" fmla="*/ 17 w 34"/>
                <a:gd name="T1" fmla="*/ 80 h 80"/>
                <a:gd name="T2" fmla="*/ 17 w 34"/>
                <a:gd name="T3" fmla="*/ 73 h 80"/>
                <a:gd name="T4" fmla="*/ 0 w 34"/>
                <a:gd name="T5" fmla="*/ 53 h 80"/>
                <a:gd name="T6" fmla="*/ 10 w 34"/>
                <a:gd name="T7" fmla="*/ 51 h 80"/>
                <a:gd name="T8" fmla="*/ 18 w 34"/>
                <a:gd name="T9" fmla="*/ 64 h 80"/>
                <a:gd name="T10" fmla="*/ 22 w 34"/>
                <a:gd name="T11" fmla="*/ 63 h 80"/>
                <a:gd name="T12" fmla="*/ 23 w 34"/>
                <a:gd name="T13" fmla="*/ 58 h 80"/>
                <a:gd name="T14" fmla="*/ 22 w 34"/>
                <a:gd name="T15" fmla="*/ 54 h 80"/>
                <a:gd name="T16" fmla="*/ 21 w 34"/>
                <a:gd name="T17" fmla="*/ 51 h 80"/>
                <a:gd name="T18" fmla="*/ 19 w 34"/>
                <a:gd name="T19" fmla="*/ 48 h 80"/>
                <a:gd name="T20" fmla="*/ 16 w 34"/>
                <a:gd name="T21" fmla="*/ 46 h 80"/>
                <a:gd name="T22" fmla="*/ 7 w 34"/>
                <a:gd name="T23" fmla="*/ 38 h 80"/>
                <a:gd name="T24" fmla="*/ 2 w 34"/>
                <a:gd name="T25" fmla="*/ 31 h 80"/>
                <a:gd name="T26" fmla="*/ 0 w 34"/>
                <a:gd name="T27" fmla="*/ 22 h 80"/>
                <a:gd name="T28" fmla="*/ 4 w 34"/>
                <a:gd name="T29" fmla="*/ 11 h 80"/>
                <a:gd name="T30" fmla="*/ 15 w 34"/>
                <a:gd name="T31" fmla="*/ 6 h 80"/>
                <a:gd name="T32" fmla="*/ 15 w 34"/>
                <a:gd name="T33" fmla="*/ 0 h 80"/>
                <a:gd name="T34" fmla="*/ 19 w 34"/>
                <a:gd name="T35" fmla="*/ 0 h 80"/>
                <a:gd name="T36" fmla="*/ 19 w 34"/>
                <a:gd name="T37" fmla="*/ 6 h 80"/>
                <a:gd name="T38" fmla="*/ 25 w 34"/>
                <a:gd name="T39" fmla="*/ 8 h 80"/>
                <a:gd name="T40" fmla="*/ 30 w 34"/>
                <a:gd name="T41" fmla="*/ 12 h 80"/>
                <a:gd name="T42" fmla="*/ 32 w 34"/>
                <a:gd name="T43" fmla="*/ 17 h 80"/>
                <a:gd name="T44" fmla="*/ 33 w 34"/>
                <a:gd name="T45" fmla="*/ 24 h 80"/>
                <a:gd name="T46" fmla="*/ 23 w 34"/>
                <a:gd name="T47" fmla="*/ 26 h 80"/>
                <a:gd name="T48" fmla="*/ 23 w 34"/>
                <a:gd name="T49" fmla="*/ 22 h 80"/>
                <a:gd name="T50" fmla="*/ 22 w 34"/>
                <a:gd name="T51" fmla="*/ 19 h 80"/>
                <a:gd name="T52" fmla="*/ 21 w 34"/>
                <a:gd name="T53" fmla="*/ 17 h 80"/>
                <a:gd name="T54" fmla="*/ 19 w 34"/>
                <a:gd name="T55" fmla="*/ 15 h 80"/>
                <a:gd name="T56" fmla="*/ 16 w 34"/>
                <a:gd name="T57" fmla="*/ 15 h 80"/>
                <a:gd name="T58" fmla="*/ 12 w 34"/>
                <a:gd name="T59" fmla="*/ 17 h 80"/>
                <a:gd name="T60" fmla="*/ 11 w 34"/>
                <a:gd name="T61" fmla="*/ 21 h 80"/>
                <a:gd name="T62" fmla="*/ 12 w 34"/>
                <a:gd name="T63" fmla="*/ 26 h 80"/>
                <a:gd name="T64" fmla="*/ 16 w 34"/>
                <a:gd name="T65" fmla="*/ 31 h 80"/>
                <a:gd name="T66" fmla="*/ 25 w 34"/>
                <a:gd name="T67" fmla="*/ 38 h 80"/>
                <a:gd name="T68" fmla="*/ 28 w 34"/>
                <a:gd name="T69" fmla="*/ 42 h 80"/>
                <a:gd name="T70" fmla="*/ 31 w 34"/>
                <a:gd name="T71" fmla="*/ 46 h 80"/>
                <a:gd name="T72" fmla="*/ 34 w 34"/>
                <a:gd name="T73" fmla="*/ 51 h 80"/>
                <a:gd name="T74" fmla="*/ 34 w 34"/>
                <a:gd name="T75" fmla="*/ 57 h 80"/>
                <a:gd name="T76" fmla="*/ 30 w 34"/>
                <a:gd name="T77" fmla="*/ 68 h 80"/>
                <a:gd name="T78" fmla="*/ 20 w 34"/>
                <a:gd name="T79" fmla="*/ 73 h 80"/>
                <a:gd name="T80" fmla="*/ 20 w 34"/>
                <a:gd name="T81" fmla="*/ 80 h 80"/>
                <a:gd name="T82" fmla="*/ 17 w 34"/>
                <a:gd name="T8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4" h="80">
                  <a:moveTo>
                    <a:pt x="17" y="80"/>
                  </a:moveTo>
                  <a:cubicBezTo>
                    <a:pt x="17" y="73"/>
                    <a:pt x="17" y="73"/>
                    <a:pt x="17" y="73"/>
                  </a:cubicBezTo>
                  <a:cubicBezTo>
                    <a:pt x="6" y="73"/>
                    <a:pt x="0" y="66"/>
                    <a:pt x="0" y="53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60"/>
                    <a:pt x="13" y="64"/>
                    <a:pt x="18" y="64"/>
                  </a:cubicBezTo>
                  <a:cubicBezTo>
                    <a:pt x="19" y="64"/>
                    <a:pt x="21" y="64"/>
                    <a:pt x="22" y="63"/>
                  </a:cubicBezTo>
                  <a:cubicBezTo>
                    <a:pt x="22" y="61"/>
                    <a:pt x="23" y="60"/>
                    <a:pt x="23" y="58"/>
                  </a:cubicBezTo>
                  <a:cubicBezTo>
                    <a:pt x="23" y="57"/>
                    <a:pt x="23" y="55"/>
                    <a:pt x="22" y="54"/>
                  </a:cubicBezTo>
                  <a:cubicBezTo>
                    <a:pt x="22" y="53"/>
                    <a:pt x="22" y="52"/>
                    <a:pt x="21" y="51"/>
                  </a:cubicBezTo>
                  <a:cubicBezTo>
                    <a:pt x="20" y="50"/>
                    <a:pt x="19" y="49"/>
                    <a:pt x="19" y="48"/>
                  </a:cubicBezTo>
                  <a:cubicBezTo>
                    <a:pt x="18" y="48"/>
                    <a:pt x="17" y="47"/>
                    <a:pt x="16" y="46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5" y="36"/>
                    <a:pt x="3" y="34"/>
                    <a:pt x="2" y="31"/>
                  </a:cubicBezTo>
                  <a:cubicBezTo>
                    <a:pt x="0" y="29"/>
                    <a:pt x="0" y="26"/>
                    <a:pt x="0" y="22"/>
                  </a:cubicBezTo>
                  <a:cubicBezTo>
                    <a:pt x="0" y="17"/>
                    <a:pt x="1" y="13"/>
                    <a:pt x="4" y="11"/>
                  </a:cubicBezTo>
                  <a:cubicBezTo>
                    <a:pt x="7" y="8"/>
                    <a:pt x="10" y="6"/>
                    <a:pt x="15" y="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6"/>
                    <a:pt x="24" y="7"/>
                    <a:pt x="25" y="8"/>
                  </a:cubicBezTo>
                  <a:cubicBezTo>
                    <a:pt x="27" y="9"/>
                    <a:pt x="29" y="10"/>
                    <a:pt x="30" y="12"/>
                  </a:cubicBezTo>
                  <a:cubicBezTo>
                    <a:pt x="31" y="13"/>
                    <a:pt x="32" y="15"/>
                    <a:pt x="32" y="17"/>
                  </a:cubicBezTo>
                  <a:cubicBezTo>
                    <a:pt x="33" y="19"/>
                    <a:pt x="33" y="21"/>
                    <a:pt x="33" y="24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3" y="21"/>
                    <a:pt x="22" y="20"/>
                    <a:pt x="22" y="19"/>
                  </a:cubicBezTo>
                  <a:cubicBezTo>
                    <a:pt x="22" y="18"/>
                    <a:pt x="21" y="17"/>
                    <a:pt x="21" y="17"/>
                  </a:cubicBezTo>
                  <a:cubicBezTo>
                    <a:pt x="20" y="16"/>
                    <a:pt x="20" y="16"/>
                    <a:pt x="19" y="15"/>
                  </a:cubicBezTo>
                  <a:cubicBezTo>
                    <a:pt x="18" y="15"/>
                    <a:pt x="17" y="15"/>
                    <a:pt x="16" y="15"/>
                  </a:cubicBezTo>
                  <a:cubicBezTo>
                    <a:pt x="15" y="15"/>
                    <a:pt x="13" y="16"/>
                    <a:pt x="12" y="17"/>
                  </a:cubicBezTo>
                  <a:cubicBezTo>
                    <a:pt x="11" y="18"/>
                    <a:pt x="11" y="19"/>
                    <a:pt x="11" y="21"/>
                  </a:cubicBezTo>
                  <a:cubicBezTo>
                    <a:pt x="11" y="23"/>
                    <a:pt x="11" y="25"/>
                    <a:pt x="12" y="26"/>
                  </a:cubicBezTo>
                  <a:cubicBezTo>
                    <a:pt x="13" y="28"/>
                    <a:pt x="14" y="29"/>
                    <a:pt x="16" y="31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9"/>
                    <a:pt x="27" y="41"/>
                    <a:pt x="28" y="42"/>
                  </a:cubicBezTo>
                  <a:cubicBezTo>
                    <a:pt x="29" y="43"/>
                    <a:pt x="30" y="45"/>
                    <a:pt x="31" y="46"/>
                  </a:cubicBezTo>
                  <a:cubicBezTo>
                    <a:pt x="32" y="48"/>
                    <a:pt x="33" y="49"/>
                    <a:pt x="34" y="51"/>
                  </a:cubicBezTo>
                  <a:cubicBezTo>
                    <a:pt x="34" y="53"/>
                    <a:pt x="34" y="55"/>
                    <a:pt x="34" y="57"/>
                  </a:cubicBezTo>
                  <a:cubicBezTo>
                    <a:pt x="34" y="62"/>
                    <a:pt x="33" y="65"/>
                    <a:pt x="30" y="68"/>
                  </a:cubicBezTo>
                  <a:cubicBezTo>
                    <a:pt x="28" y="71"/>
                    <a:pt x="24" y="73"/>
                    <a:pt x="20" y="73"/>
                  </a:cubicBezTo>
                  <a:cubicBezTo>
                    <a:pt x="20" y="80"/>
                    <a:pt x="20" y="80"/>
                    <a:pt x="20" y="80"/>
                  </a:cubicBezTo>
                  <a:lnTo>
                    <a:pt x="17" y="80"/>
                  </a:lnTo>
                  <a:close/>
                </a:path>
              </a:pathLst>
            </a:custGeom>
            <a:solidFill>
              <a:srgbClr val="E4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iSľidê">
              <a:extLst>
                <a:ext uri="{FF2B5EF4-FFF2-40B4-BE49-F238E27FC236}">
                  <a16:creationId xmlns:a16="http://schemas.microsoft.com/office/drawing/2014/main" id="{122BCD8D-FCF1-4927-A53B-1C5CFF38EDFA}"/>
                </a:ext>
              </a:extLst>
            </p:cNvPr>
            <p:cNvSpPr/>
            <p:nvPr/>
          </p:nvSpPr>
          <p:spPr bwMode="auto">
            <a:xfrm>
              <a:off x="4692235" y="1346200"/>
              <a:ext cx="617889" cy="405490"/>
            </a:xfrm>
            <a:prstGeom prst="rect">
              <a:avLst/>
            </a:prstGeom>
            <a:noFill/>
            <a:ln w="17463" cap="rnd">
              <a:solidFill>
                <a:srgbClr val="01004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ïsḻíḓê">
              <a:extLst>
                <a:ext uri="{FF2B5EF4-FFF2-40B4-BE49-F238E27FC236}">
                  <a16:creationId xmlns:a16="http://schemas.microsoft.com/office/drawing/2014/main" id="{B18BBC28-4D78-4A08-8FBE-AFFC3619B673}"/>
                </a:ext>
              </a:extLst>
            </p:cNvPr>
            <p:cNvSpPr/>
            <p:nvPr/>
          </p:nvSpPr>
          <p:spPr bwMode="auto">
            <a:xfrm>
              <a:off x="4850568" y="1435022"/>
              <a:ext cx="317956" cy="196952"/>
            </a:xfrm>
            <a:custGeom>
              <a:avLst/>
              <a:gdLst>
                <a:gd name="T0" fmla="*/ 247 w 247"/>
                <a:gd name="T1" fmla="*/ 14 h 153"/>
                <a:gd name="T2" fmla="*/ 247 w 247"/>
                <a:gd name="T3" fmla="*/ 0 h 153"/>
                <a:gd name="T4" fmla="*/ 220 w 247"/>
                <a:gd name="T5" fmla="*/ 0 h 153"/>
                <a:gd name="T6" fmla="*/ 212 w 247"/>
                <a:gd name="T7" fmla="*/ 0 h 153"/>
                <a:gd name="T8" fmla="*/ 206 w 247"/>
                <a:gd name="T9" fmla="*/ 0 h 153"/>
                <a:gd name="T10" fmla="*/ 206 w 247"/>
                <a:gd name="T11" fmla="*/ 139 h 153"/>
                <a:gd name="T12" fmla="*/ 0 w 247"/>
                <a:gd name="T13" fmla="*/ 139 h 153"/>
                <a:gd name="T14" fmla="*/ 0 w 247"/>
                <a:gd name="T15" fmla="*/ 153 h 153"/>
                <a:gd name="T16" fmla="*/ 33 w 247"/>
                <a:gd name="T17" fmla="*/ 153 h 153"/>
                <a:gd name="T18" fmla="*/ 214 w 247"/>
                <a:gd name="T19" fmla="*/ 153 h 153"/>
                <a:gd name="T20" fmla="*/ 247 w 247"/>
                <a:gd name="T21" fmla="*/ 153 h 153"/>
                <a:gd name="T22" fmla="*/ 247 w 247"/>
                <a:gd name="T23" fmla="*/ 139 h 153"/>
                <a:gd name="T24" fmla="*/ 220 w 247"/>
                <a:gd name="T25" fmla="*/ 139 h 153"/>
                <a:gd name="T26" fmla="*/ 220 w 247"/>
                <a:gd name="T27" fmla="*/ 14 h 153"/>
                <a:gd name="T28" fmla="*/ 247 w 247"/>
                <a:gd name="T29" fmla="*/ 1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7" h="153">
                  <a:moveTo>
                    <a:pt x="247" y="14"/>
                  </a:moveTo>
                  <a:lnTo>
                    <a:pt x="247" y="0"/>
                  </a:lnTo>
                  <a:lnTo>
                    <a:pt x="220" y="0"/>
                  </a:lnTo>
                  <a:lnTo>
                    <a:pt x="212" y="0"/>
                  </a:lnTo>
                  <a:lnTo>
                    <a:pt x="206" y="0"/>
                  </a:lnTo>
                  <a:lnTo>
                    <a:pt x="206" y="139"/>
                  </a:lnTo>
                  <a:lnTo>
                    <a:pt x="0" y="139"/>
                  </a:lnTo>
                  <a:lnTo>
                    <a:pt x="0" y="153"/>
                  </a:lnTo>
                  <a:lnTo>
                    <a:pt x="33" y="153"/>
                  </a:lnTo>
                  <a:lnTo>
                    <a:pt x="214" y="153"/>
                  </a:lnTo>
                  <a:lnTo>
                    <a:pt x="247" y="153"/>
                  </a:lnTo>
                  <a:lnTo>
                    <a:pt x="247" y="139"/>
                  </a:lnTo>
                  <a:lnTo>
                    <a:pt x="220" y="139"/>
                  </a:lnTo>
                  <a:lnTo>
                    <a:pt x="220" y="14"/>
                  </a:lnTo>
                  <a:lnTo>
                    <a:pt x="247" y="14"/>
                  </a:lnTo>
                  <a:close/>
                </a:path>
              </a:pathLst>
            </a:custGeom>
            <a:solidFill>
              <a:srgbClr val="91B6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í$ļídè">
              <a:extLst>
                <a:ext uri="{FF2B5EF4-FFF2-40B4-BE49-F238E27FC236}">
                  <a16:creationId xmlns:a16="http://schemas.microsoft.com/office/drawing/2014/main" id="{5A7A1FE0-CCEA-4107-9089-D5E592240D06}"/>
                </a:ext>
              </a:extLst>
            </p:cNvPr>
            <p:cNvSpPr/>
            <p:nvPr/>
          </p:nvSpPr>
          <p:spPr bwMode="auto">
            <a:xfrm>
              <a:off x="4869878" y="1631974"/>
              <a:ext cx="47629" cy="47629"/>
            </a:xfrm>
            <a:prstGeom prst="ellipse">
              <a:avLst/>
            </a:prstGeom>
            <a:solidFill>
              <a:srgbClr val="91B6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ïśļíḓê">
              <a:extLst>
                <a:ext uri="{FF2B5EF4-FFF2-40B4-BE49-F238E27FC236}">
                  <a16:creationId xmlns:a16="http://schemas.microsoft.com/office/drawing/2014/main" id="{2E1F9FAA-94D6-4AF8-A38B-7662FE6290BF}"/>
                </a:ext>
              </a:extLst>
            </p:cNvPr>
            <p:cNvSpPr/>
            <p:nvPr/>
          </p:nvSpPr>
          <p:spPr bwMode="auto">
            <a:xfrm>
              <a:off x="5101586" y="1631974"/>
              <a:ext cx="48916" cy="47629"/>
            </a:xfrm>
            <a:prstGeom prst="ellipse">
              <a:avLst/>
            </a:prstGeom>
            <a:solidFill>
              <a:srgbClr val="91B6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íśḷiḑè">
              <a:extLst>
                <a:ext uri="{FF2B5EF4-FFF2-40B4-BE49-F238E27FC236}">
                  <a16:creationId xmlns:a16="http://schemas.microsoft.com/office/drawing/2014/main" id="{B31A866A-6A8A-457B-9C62-8881EE7639CA}"/>
                </a:ext>
              </a:extLst>
            </p:cNvPr>
            <p:cNvSpPr/>
            <p:nvPr/>
          </p:nvSpPr>
          <p:spPr bwMode="auto">
            <a:xfrm>
              <a:off x="4823536" y="1435022"/>
              <a:ext cx="270326" cy="157047"/>
            </a:xfrm>
            <a:custGeom>
              <a:avLst/>
              <a:gdLst>
                <a:gd name="T0" fmla="*/ 210 w 210"/>
                <a:gd name="T1" fmla="*/ 0 h 122"/>
                <a:gd name="T2" fmla="*/ 0 w 210"/>
                <a:gd name="T3" fmla="*/ 0 h 122"/>
                <a:gd name="T4" fmla="*/ 21 w 210"/>
                <a:gd name="T5" fmla="*/ 122 h 122"/>
                <a:gd name="T6" fmla="*/ 210 w 210"/>
                <a:gd name="T7" fmla="*/ 122 h 122"/>
                <a:gd name="T8" fmla="*/ 210 w 210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22">
                  <a:moveTo>
                    <a:pt x="210" y="0"/>
                  </a:moveTo>
                  <a:lnTo>
                    <a:pt x="0" y="0"/>
                  </a:lnTo>
                  <a:lnTo>
                    <a:pt x="21" y="122"/>
                  </a:lnTo>
                  <a:lnTo>
                    <a:pt x="210" y="122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91B6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isľïḓè">
              <a:extLst>
                <a:ext uri="{FF2B5EF4-FFF2-40B4-BE49-F238E27FC236}">
                  <a16:creationId xmlns:a16="http://schemas.microsoft.com/office/drawing/2014/main" id="{E314BD55-FD94-4E52-A93F-7C54094B1749}"/>
                </a:ext>
              </a:extLst>
            </p:cNvPr>
            <p:cNvSpPr/>
            <p:nvPr/>
          </p:nvSpPr>
          <p:spPr bwMode="auto">
            <a:xfrm>
              <a:off x="7463723" y="1474927"/>
              <a:ext cx="545802" cy="360435"/>
            </a:xfrm>
            <a:prstGeom prst="rect">
              <a:avLst/>
            </a:prstGeom>
            <a:noFill/>
            <a:ln w="17463" cap="rnd">
              <a:solidFill>
                <a:srgbClr val="01004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ï$1ídé">
              <a:extLst>
                <a:ext uri="{FF2B5EF4-FFF2-40B4-BE49-F238E27FC236}">
                  <a16:creationId xmlns:a16="http://schemas.microsoft.com/office/drawing/2014/main" id="{15B35A35-2968-4B85-8D36-84DE9AC47538}"/>
                </a:ext>
              </a:extLst>
            </p:cNvPr>
            <p:cNvSpPr/>
            <p:nvPr/>
          </p:nvSpPr>
          <p:spPr bwMode="auto">
            <a:xfrm>
              <a:off x="7573141" y="1514833"/>
              <a:ext cx="326966" cy="236857"/>
            </a:xfrm>
            <a:custGeom>
              <a:avLst/>
              <a:gdLst>
                <a:gd name="T0" fmla="*/ 103 w 122"/>
                <a:gd name="T1" fmla="*/ 24 h 89"/>
                <a:gd name="T2" fmla="*/ 61 w 122"/>
                <a:gd name="T3" fmla="*/ 29 h 89"/>
                <a:gd name="T4" fmla="*/ 19 w 122"/>
                <a:gd name="T5" fmla="*/ 24 h 89"/>
                <a:gd name="T6" fmla="*/ 61 w 122"/>
                <a:gd name="T7" fmla="*/ 89 h 89"/>
                <a:gd name="T8" fmla="*/ 103 w 122"/>
                <a:gd name="T9" fmla="*/ 2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89">
                  <a:moveTo>
                    <a:pt x="103" y="24"/>
                  </a:moveTo>
                  <a:cubicBezTo>
                    <a:pt x="90" y="0"/>
                    <a:pt x="61" y="29"/>
                    <a:pt x="61" y="29"/>
                  </a:cubicBezTo>
                  <a:cubicBezTo>
                    <a:pt x="61" y="29"/>
                    <a:pt x="32" y="0"/>
                    <a:pt x="19" y="24"/>
                  </a:cubicBezTo>
                  <a:cubicBezTo>
                    <a:pt x="0" y="59"/>
                    <a:pt x="61" y="89"/>
                    <a:pt x="61" y="89"/>
                  </a:cubicBezTo>
                  <a:cubicBezTo>
                    <a:pt x="61" y="89"/>
                    <a:pt x="122" y="59"/>
                    <a:pt x="103" y="24"/>
                  </a:cubicBez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îśliḋe">
              <a:extLst>
                <a:ext uri="{FF2B5EF4-FFF2-40B4-BE49-F238E27FC236}">
                  <a16:creationId xmlns:a16="http://schemas.microsoft.com/office/drawing/2014/main" id="{6C8D732A-17E9-4B72-AC77-EBC5C3BE9088}"/>
                </a:ext>
              </a:extLst>
            </p:cNvPr>
            <p:cNvSpPr/>
            <p:nvPr/>
          </p:nvSpPr>
          <p:spPr bwMode="auto">
            <a:xfrm>
              <a:off x="8295298" y="2233128"/>
              <a:ext cx="535504" cy="317956"/>
            </a:xfrm>
            <a:custGeom>
              <a:avLst/>
              <a:gdLst>
                <a:gd name="T0" fmla="*/ 182 w 200"/>
                <a:gd name="T1" fmla="*/ 119 h 119"/>
                <a:gd name="T2" fmla="*/ 18 w 200"/>
                <a:gd name="T3" fmla="*/ 119 h 119"/>
                <a:gd name="T4" fmla="*/ 0 w 200"/>
                <a:gd name="T5" fmla="*/ 102 h 119"/>
                <a:gd name="T6" fmla="*/ 0 w 200"/>
                <a:gd name="T7" fmla="*/ 17 h 119"/>
                <a:gd name="T8" fmla="*/ 18 w 200"/>
                <a:gd name="T9" fmla="*/ 0 h 119"/>
                <a:gd name="T10" fmla="*/ 182 w 200"/>
                <a:gd name="T11" fmla="*/ 0 h 119"/>
                <a:gd name="T12" fmla="*/ 200 w 200"/>
                <a:gd name="T13" fmla="*/ 17 h 119"/>
                <a:gd name="T14" fmla="*/ 200 w 200"/>
                <a:gd name="T15" fmla="*/ 102 h 119"/>
                <a:gd name="T16" fmla="*/ 182 w 200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119">
                  <a:moveTo>
                    <a:pt x="182" y="119"/>
                  </a:moveTo>
                  <a:cubicBezTo>
                    <a:pt x="18" y="119"/>
                    <a:pt x="18" y="119"/>
                    <a:pt x="18" y="119"/>
                  </a:cubicBezTo>
                  <a:cubicBezTo>
                    <a:pt x="8" y="119"/>
                    <a:pt x="0" y="111"/>
                    <a:pt x="0" y="10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92" y="0"/>
                    <a:pt x="200" y="7"/>
                    <a:pt x="200" y="17"/>
                  </a:cubicBezTo>
                  <a:cubicBezTo>
                    <a:pt x="200" y="102"/>
                    <a:pt x="200" y="102"/>
                    <a:pt x="200" y="102"/>
                  </a:cubicBezTo>
                  <a:cubicBezTo>
                    <a:pt x="200" y="111"/>
                    <a:pt x="192" y="119"/>
                    <a:pt x="182" y="119"/>
                  </a:cubicBezTo>
                  <a:close/>
                </a:path>
              </a:pathLst>
            </a:custGeom>
            <a:solidFill>
              <a:srgbClr val="62A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iSlíḑé">
              <a:extLst>
                <a:ext uri="{FF2B5EF4-FFF2-40B4-BE49-F238E27FC236}">
                  <a16:creationId xmlns:a16="http://schemas.microsoft.com/office/drawing/2014/main" id="{A38C2EF6-44AA-4CDC-AD54-693290710C2B}"/>
                </a:ext>
              </a:extLst>
            </p:cNvPr>
            <p:cNvSpPr/>
            <p:nvPr/>
          </p:nvSpPr>
          <p:spPr bwMode="auto">
            <a:xfrm>
              <a:off x="8295298" y="2307790"/>
              <a:ext cx="535504" cy="34757"/>
            </a:xfrm>
            <a:prstGeom prst="rect">
              <a:avLst/>
            </a:prstGeom>
            <a:solidFill>
              <a:srgbClr val="FCD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íŝlíďê">
              <a:extLst>
                <a:ext uri="{FF2B5EF4-FFF2-40B4-BE49-F238E27FC236}">
                  <a16:creationId xmlns:a16="http://schemas.microsoft.com/office/drawing/2014/main" id="{B747F471-8A06-40E9-A82C-2ED6E7A037DE}"/>
                </a:ext>
              </a:extLst>
            </p:cNvPr>
            <p:cNvSpPr/>
            <p:nvPr/>
          </p:nvSpPr>
          <p:spPr bwMode="auto">
            <a:xfrm>
              <a:off x="8354513" y="2439091"/>
              <a:ext cx="74662" cy="37331"/>
            </a:xfrm>
            <a:prstGeom prst="rect">
              <a:avLst/>
            </a:prstGeom>
            <a:solidFill>
              <a:srgbClr val="E4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işļîḍé">
              <a:extLst>
                <a:ext uri="{FF2B5EF4-FFF2-40B4-BE49-F238E27FC236}">
                  <a16:creationId xmlns:a16="http://schemas.microsoft.com/office/drawing/2014/main" id="{F82CB07C-9A7F-487F-BD27-39C5132473E6}"/>
                </a:ext>
              </a:extLst>
            </p:cNvPr>
            <p:cNvSpPr/>
            <p:nvPr/>
          </p:nvSpPr>
          <p:spPr bwMode="auto">
            <a:xfrm>
              <a:off x="8458782" y="2439091"/>
              <a:ext cx="74662" cy="37331"/>
            </a:xfrm>
            <a:prstGeom prst="rect">
              <a:avLst/>
            </a:prstGeom>
            <a:solidFill>
              <a:srgbClr val="E4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îṥľiḑê">
              <a:extLst>
                <a:ext uri="{FF2B5EF4-FFF2-40B4-BE49-F238E27FC236}">
                  <a16:creationId xmlns:a16="http://schemas.microsoft.com/office/drawing/2014/main" id="{3AFCECCD-10D7-4007-9BE4-B742826ABD0D}"/>
                </a:ext>
              </a:extLst>
            </p:cNvPr>
            <p:cNvSpPr/>
            <p:nvPr/>
          </p:nvSpPr>
          <p:spPr bwMode="auto">
            <a:xfrm>
              <a:off x="8563050" y="2439091"/>
              <a:ext cx="150611" cy="37331"/>
            </a:xfrm>
            <a:prstGeom prst="rect">
              <a:avLst/>
            </a:prstGeom>
            <a:solidFill>
              <a:srgbClr val="E4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íṣlïḓè">
              <a:extLst>
                <a:ext uri="{FF2B5EF4-FFF2-40B4-BE49-F238E27FC236}">
                  <a16:creationId xmlns:a16="http://schemas.microsoft.com/office/drawing/2014/main" id="{09C67C1A-40EE-48F1-B1B4-0240242661F3}"/>
                </a:ext>
              </a:extLst>
            </p:cNvPr>
            <p:cNvSpPr/>
            <p:nvPr/>
          </p:nvSpPr>
          <p:spPr bwMode="auto">
            <a:xfrm>
              <a:off x="8354513" y="2391462"/>
              <a:ext cx="248443" cy="0"/>
            </a:xfrm>
            <a:prstGeom prst="line">
              <a:avLst/>
            </a:prstGeom>
            <a:noFill/>
            <a:ln w="17463" cap="rnd">
              <a:solidFill>
                <a:srgbClr val="01004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î$1íďé">
              <a:extLst>
                <a:ext uri="{FF2B5EF4-FFF2-40B4-BE49-F238E27FC236}">
                  <a16:creationId xmlns:a16="http://schemas.microsoft.com/office/drawing/2014/main" id="{C170067E-7396-4821-BC95-C7AB15D358A8}"/>
                </a:ext>
              </a:extLst>
            </p:cNvPr>
            <p:cNvSpPr/>
            <p:nvPr/>
          </p:nvSpPr>
          <p:spPr bwMode="auto">
            <a:xfrm>
              <a:off x="6538177" y="1783871"/>
              <a:ext cx="436384" cy="563824"/>
            </a:xfrm>
            <a:custGeom>
              <a:avLst/>
              <a:gdLst>
                <a:gd name="T0" fmla="*/ 339 w 339"/>
                <a:gd name="T1" fmla="*/ 438 h 438"/>
                <a:gd name="T2" fmla="*/ 0 w 339"/>
                <a:gd name="T3" fmla="*/ 438 h 438"/>
                <a:gd name="T4" fmla="*/ 38 w 339"/>
                <a:gd name="T5" fmla="*/ 0 h 438"/>
                <a:gd name="T6" fmla="*/ 293 w 339"/>
                <a:gd name="T7" fmla="*/ 0 h 438"/>
                <a:gd name="T8" fmla="*/ 339 w 339"/>
                <a:gd name="T9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438">
                  <a:moveTo>
                    <a:pt x="339" y="438"/>
                  </a:moveTo>
                  <a:lnTo>
                    <a:pt x="0" y="438"/>
                  </a:lnTo>
                  <a:lnTo>
                    <a:pt x="38" y="0"/>
                  </a:lnTo>
                  <a:lnTo>
                    <a:pt x="293" y="0"/>
                  </a:lnTo>
                  <a:lnTo>
                    <a:pt x="339" y="438"/>
                  </a:lnTo>
                  <a:close/>
                </a:path>
              </a:pathLst>
            </a:custGeom>
            <a:solidFill>
              <a:srgbClr val="E26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iŝļîḑê">
              <a:extLst>
                <a:ext uri="{FF2B5EF4-FFF2-40B4-BE49-F238E27FC236}">
                  <a16:creationId xmlns:a16="http://schemas.microsoft.com/office/drawing/2014/main" id="{F24ED5F0-BA6D-46D0-B5AA-EE55C6735254}"/>
                </a:ext>
              </a:extLst>
            </p:cNvPr>
            <p:cNvSpPr/>
            <p:nvPr/>
          </p:nvSpPr>
          <p:spPr bwMode="auto">
            <a:xfrm>
              <a:off x="6602541" y="1616526"/>
              <a:ext cx="208537" cy="178931"/>
            </a:xfrm>
            <a:custGeom>
              <a:avLst/>
              <a:gdLst>
                <a:gd name="T0" fmla="*/ 0 w 78"/>
                <a:gd name="T1" fmla="*/ 67 h 67"/>
                <a:gd name="T2" fmla="*/ 78 w 78"/>
                <a:gd name="T3" fmla="*/ 67 h 67"/>
                <a:gd name="T4" fmla="*/ 78 w 78"/>
                <a:gd name="T5" fmla="*/ 39 h 67"/>
                <a:gd name="T6" fmla="*/ 39 w 78"/>
                <a:gd name="T7" fmla="*/ 0 h 67"/>
                <a:gd name="T8" fmla="*/ 39 w 78"/>
                <a:gd name="T9" fmla="*/ 0 h 67"/>
                <a:gd name="T10" fmla="*/ 0 w 78"/>
                <a:gd name="T11" fmla="*/ 39 h 67"/>
                <a:gd name="T12" fmla="*/ 0 w 78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67">
                  <a:moveTo>
                    <a:pt x="0" y="67"/>
                  </a:moveTo>
                  <a:cubicBezTo>
                    <a:pt x="78" y="67"/>
                    <a:pt x="78" y="67"/>
                    <a:pt x="78" y="67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78" y="17"/>
                    <a:pt x="61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7"/>
                    <a:pt x="0" y="39"/>
                  </a:cubicBezTo>
                  <a:lnTo>
                    <a:pt x="0" y="67"/>
                  </a:lnTo>
                  <a:close/>
                </a:path>
              </a:pathLst>
            </a:custGeom>
            <a:noFill/>
            <a:ln w="17463" cap="rnd">
              <a:solidFill>
                <a:srgbClr val="01004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6" name="iṩlide">
              <a:extLst>
                <a:ext uri="{FF2B5EF4-FFF2-40B4-BE49-F238E27FC236}">
                  <a16:creationId xmlns:a16="http://schemas.microsoft.com/office/drawing/2014/main" id="{A5B0E3DF-7BF3-4ACB-838A-2B97BB3BF7EA}"/>
                </a:ext>
              </a:extLst>
            </p:cNvPr>
            <p:cNvSpPr/>
            <p:nvPr/>
          </p:nvSpPr>
          <p:spPr bwMode="auto">
            <a:xfrm>
              <a:off x="6455792" y="1783871"/>
              <a:ext cx="436384" cy="563824"/>
            </a:xfrm>
            <a:custGeom>
              <a:avLst/>
              <a:gdLst>
                <a:gd name="T0" fmla="*/ 339 w 339"/>
                <a:gd name="T1" fmla="*/ 438 h 438"/>
                <a:gd name="T2" fmla="*/ 0 w 339"/>
                <a:gd name="T3" fmla="*/ 438 h 438"/>
                <a:gd name="T4" fmla="*/ 37 w 339"/>
                <a:gd name="T5" fmla="*/ 0 h 438"/>
                <a:gd name="T6" fmla="*/ 291 w 339"/>
                <a:gd name="T7" fmla="*/ 0 h 438"/>
                <a:gd name="T8" fmla="*/ 339 w 339"/>
                <a:gd name="T9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438">
                  <a:moveTo>
                    <a:pt x="339" y="438"/>
                  </a:moveTo>
                  <a:lnTo>
                    <a:pt x="0" y="438"/>
                  </a:lnTo>
                  <a:lnTo>
                    <a:pt x="37" y="0"/>
                  </a:lnTo>
                  <a:lnTo>
                    <a:pt x="291" y="0"/>
                  </a:lnTo>
                  <a:lnTo>
                    <a:pt x="339" y="438"/>
                  </a:ln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7" name="isḻîḑé">
              <a:extLst>
                <a:ext uri="{FF2B5EF4-FFF2-40B4-BE49-F238E27FC236}">
                  <a16:creationId xmlns:a16="http://schemas.microsoft.com/office/drawing/2014/main" id="{AB4164E8-B754-4F72-B260-5E4F7BD723B8}"/>
                </a:ext>
              </a:extLst>
            </p:cNvPr>
            <p:cNvSpPr/>
            <p:nvPr/>
          </p:nvSpPr>
          <p:spPr bwMode="auto">
            <a:xfrm>
              <a:off x="7736624" y="2992617"/>
              <a:ext cx="364297" cy="363010"/>
            </a:xfrm>
            <a:prstGeom prst="ellipse">
              <a:avLst/>
            </a:prstGeom>
            <a:noFill/>
            <a:ln w="17463" cap="rnd">
              <a:solidFill>
                <a:srgbClr val="01004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8" name="îšľídê">
              <a:extLst>
                <a:ext uri="{FF2B5EF4-FFF2-40B4-BE49-F238E27FC236}">
                  <a16:creationId xmlns:a16="http://schemas.microsoft.com/office/drawing/2014/main" id="{80DBBB74-6A2F-4C30-9C19-EF74AA2C8538}"/>
                </a:ext>
              </a:extLst>
            </p:cNvPr>
            <p:cNvSpPr/>
            <p:nvPr/>
          </p:nvSpPr>
          <p:spPr bwMode="auto">
            <a:xfrm>
              <a:off x="7822871" y="3087874"/>
              <a:ext cx="191803" cy="176356"/>
            </a:xfrm>
            <a:custGeom>
              <a:avLst/>
              <a:gdLst>
                <a:gd name="T0" fmla="*/ 3 w 72"/>
                <a:gd name="T1" fmla="*/ 32 h 66"/>
                <a:gd name="T2" fmla="*/ 0 w 72"/>
                <a:gd name="T3" fmla="*/ 16 h 66"/>
                <a:gd name="T4" fmla="*/ 14 w 72"/>
                <a:gd name="T5" fmla="*/ 0 h 66"/>
                <a:gd name="T6" fmla="*/ 29 w 72"/>
                <a:gd name="T7" fmla="*/ 16 h 66"/>
                <a:gd name="T8" fmla="*/ 25 w 72"/>
                <a:gd name="T9" fmla="*/ 32 h 66"/>
                <a:gd name="T10" fmla="*/ 14 w 72"/>
                <a:gd name="T11" fmla="*/ 29 h 66"/>
                <a:gd name="T12" fmla="*/ 18 w 72"/>
                <a:gd name="T13" fmla="*/ 27 h 66"/>
                <a:gd name="T14" fmla="*/ 19 w 72"/>
                <a:gd name="T15" fmla="*/ 23 h 66"/>
                <a:gd name="T16" fmla="*/ 19 w 72"/>
                <a:gd name="T17" fmla="*/ 16 h 66"/>
                <a:gd name="T18" fmla="*/ 19 w 72"/>
                <a:gd name="T19" fmla="*/ 11 h 66"/>
                <a:gd name="T20" fmla="*/ 16 w 72"/>
                <a:gd name="T21" fmla="*/ 8 h 66"/>
                <a:gd name="T22" fmla="*/ 12 w 72"/>
                <a:gd name="T23" fmla="*/ 8 h 66"/>
                <a:gd name="T24" fmla="*/ 10 w 72"/>
                <a:gd name="T25" fmla="*/ 11 h 66"/>
                <a:gd name="T26" fmla="*/ 10 w 72"/>
                <a:gd name="T27" fmla="*/ 16 h 66"/>
                <a:gd name="T28" fmla="*/ 10 w 72"/>
                <a:gd name="T29" fmla="*/ 23 h 66"/>
                <a:gd name="T30" fmla="*/ 12 w 72"/>
                <a:gd name="T31" fmla="*/ 28 h 66"/>
                <a:gd name="T32" fmla="*/ 23 w 72"/>
                <a:gd name="T33" fmla="*/ 66 h 66"/>
                <a:gd name="T34" fmla="*/ 49 w 72"/>
                <a:gd name="T35" fmla="*/ 0 h 66"/>
                <a:gd name="T36" fmla="*/ 23 w 72"/>
                <a:gd name="T37" fmla="*/ 66 h 66"/>
                <a:gd name="T38" fmla="*/ 47 w 72"/>
                <a:gd name="T39" fmla="*/ 62 h 66"/>
                <a:gd name="T40" fmla="*/ 44 w 72"/>
                <a:gd name="T41" fmla="*/ 46 h 66"/>
                <a:gd name="T42" fmla="*/ 58 w 72"/>
                <a:gd name="T43" fmla="*/ 30 h 66"/>
                <a:gd name="T44" fmla="*/ 72 w 72"/>
                <a:gd name="T45" fmla="*/ 46 h 66"/>
                <a:gd name="T46" fmla="*/ 69 w 72"/>
                <a:gd name="T47" fmla="*/ 62 h 66"/>
                <a:gd name="T48" fmla="*/ 58 w 72"/>
                <a:gd name="T49" fmla="*/ 59 h 66"/>
                <a:gd name="T50" fmla="*/ 61 w 72"/>
                <a:gd name="T51" fmla="*/ 57 h 66"/>
                <a:gd name="T52" fmla="*/ 63 w 72"/>
                <a:gd name="T53" fmla="*/ 52 h 66"/>
                <a:gd name="T54" fmla="*/ 63 w 72"/>
                <a:gd name="T55" fmla="*/ 46 h 66"/>
                <a:gd name="T56" fmla="*/ 62 w 72"/>
                <a:gd name="T57" fmla="*/ 41 h 66"/>
                <a:gd name="T58" fmla="*/ 60 w 72"/>
                <a:gd name="T59" fmla="*/ 38 h 66"/>
                <a:gd name="T60" fmla="*/ 56 w 72"/>
                <a:gd name="T61" fmla="*/ 38 h 66"/>
                <a:gd name="T62" fmla="*/ 54 w 72"/>
                <a:gd name="T63" fmla="*/ 41 h 66"/>
                <a:gd name="T64" fmla="*/ 53 w 72"/>
                <a:gd name="T65" fmla="*/ 46 h 66"/>
                <a:gd name="T66" fmla="*/ 53 w 72"/>
                <a:gd name="T67" fmla="*/ 53 h 66"/>
                <a:gd name="T68" fmla="*/ 55 w 72"/>
                <a:gd name="T69" fmla="*/ 5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" h="66">
                  <a:moveTo>
                    <a:pt x="14" y="36"/>
                  </a:moveTo>
                  <a:cubicBezTo>
                    <a:pt x="9" y="36"/>
                    <a:pt x="6" y="35"/>
                    <a:pt x="3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1"/>
                    <a:pt x="1" y="6"/>
                    <a:pt x="3" y="4"/>
                  </a:cubicBezTo>
                  <a:cubicBezTo>
                    <a:pt x="5" y="1"/>
                    <a:pt x="9" y="0"/>
                    <a:pt x="14" y="0"/>
                  </a:cubicBezTo>
                  <a:cubicBezTo>
                    <a:pt x="19" y="0"/>
                    <a:pt x="23" y="1"/>
                    <a:pt x="25" y="4"/>
                  </a:cubicBezTo>
                  <a:cubicBezTo>
                    <a:pt x="28" y="6"/>
                    <a:pt x="29" y="10"/>
                    <a:pt x="29" y="16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5"/>
                    <a:pt x="28" y="30"/>
                    <a:pt x="25" y="32"/>
                  </a:cubicBezTo>
                  <a:cubicBezTo>
                    <a:pt x="23" y="35"/>
                    <a:pt x="19" y="36"/>
                    <a:pt x="14" y="36"/>
                  </a:cubicBezTo>
                  <a:close/>
                  <a:moveTo>
                    <a:pt x="14" y="29"/>
                  </a:moveTo>
                  <a:cubicBezTo>
                    <a:pt x="15" y="29"/>
                    <a:pt x="16" y="29"/>
                    <a:pt x="16" y="28"/>
                  </a:cubicBezTo>
                  <a:cubicBezTo>
                    <a:pt x="17" y="28"/>
                    <a:pt x="18" y="27"/>
                    <a:pt x="18" y="27"/>
                  </a:cubicBezTo>
                  <a:cubicBezTo>
                    <a:pt x="18" y="26"/>
                    <a:pt x="18" y="26"/>
                    <a:pt x="19" y="25"/>
                  </a:cubicBezTo>
                  <a:cubicBezTo>
                    <a:pt x="19" y="24"/>
                    <a:pt x="19" y="23"/>
                    <a:pt x="19" y="23"/>
                  </a:cubicBezTo>
                  <a:cubicBezTo>
                    <a:pt x="19" y="22"/>
                    <a:pt x="19" y="21"/>
                    <a:pt x="19" y="2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19" y="14"/>
                    <a:pt x="19" y="13"/>
                  </a:cubicBezTo>
                  <a:cubicBezTo>
                    <a:pt x="19" y="12"/>
                    <a:pt x="19" y="12"/>
                    <a:pt x="19" y="11"/>
                  </a:cubicBezTo>
                  <a:cubicBezTo>
                    <a:pt x="19" y="10"/>
                    <a:pt x="18" y="9"/>
                    <a:pt x="18" y="9"/>
                  </a:cubicBezTo>
                  <a:cubicBezTo>
                    <a:pt x="18" y="9"/>
                    <a:pt x="17" y="8"/>
                    <a:pt x="16" y="8"/>
                  </a:cubicBezTo>
                  <a:cubicBezTo>
                    <a:pt x="16" y="8"/>
                    <a:pt x="15" y="8"/>
                    <a:pt x="14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10"/>
                    <a:pt x="10" y="11"/>
                  </a:cubicBezTo>
                  <a:cubicBezTo>
                    <a:pt x="10" y="12"/>
                    <a:pt x="10" y="12"/>
                    <a:pt x="10" y="13"/>
                  </a:cubicBezTo>
                  <a:cubicBezTo>
                    <a:pt x="10" y="14"/>
                    <a:pt x="10" y="15"/>
                    <a:pt x="10" y="16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2"/>
                    <a:pt x="10" y="23"/>
                  </a:cubicBezTo>
                  <a:cubicBezTo>
                    <a:pt x="10" y="24"/>
                    <a:pt x="10" y="25"/>
                    <a:pt x="10" y="26"/>
                  </a:cubicBezTo>
                  <a:cubicBezTo>
                    <a:pt x="11" y="27"/>
                    <a:pt x="11" y="28"/>
                    <a:pt x="12" y="28"/>
                  </a:cubicBezTo>
                  <a:cubicBezTo>
                    <a:pt x="12" y="28"/>
                    <a:pt x="13" y="29"/>
                    <a:pt x="14" y="29"/>
                  </a:cubicBezTo>
                  <a:close/>
                  <a:moveTo>
                    <a:pt x="23" y="66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1" y="66"/>
                    <a:pt x="31" y="66"/>
                    <a:pt x="31" y="66"/>
                  </a:cubicBezTo>
                  <a:lnTo>
                    <a:pt x="23" y="66"/>
                  </a:lnTo>
                  <a:close/>
                  <a:moveTo>
                    <a:pt x="58" y="66"/>
                  </a:moveTo>
                  <a:cubicBezTo>
                    <a:pt x="53" y="66"/>
                    <a:pt x="49" y="65"/>
                    <a:pt x="47" y="62"/>
                  </a:cubicBezTo>
                  <a:cubicBezTo>
                    <a:pt x="45" y="59"/>
                    <a:pt x="44" y="55"/>
                    <a:pt x="44" y="50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0"/>
                    <a:pt x="45" y="36"/>
                    <a:pt x="47" y="34"/>
                  </a:cubicBezTo>
                  <a:cubicBezTo>
                    <a:pt x="49" y="31"/>
                    <a:pt x="53" y="30"/>
                    <a:pt x="58" y="30"/>
                  </a:cubicBezTo>
                  <a:cubicBezTo>
                    <a:pt x="63" y="30"/>
                    <a:pt x="67" y="31"/>
                    <a:pt x="69" y="34"/>
                  </a:cubicBezTo>
                  <a:cubicBezTo>
                    <a:pt x="71" y="36"/>
                    <a:pt x="72" y="40"/>
                    <a:pt x="72" y="46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2" y="55"/>
                    <a:pt x="71" y="59"/>
                    <a:pt x="69" y="62"/>
                  </a:cubicBezTo>
                  <a:cubicBezTo>
                    <a:pt x="67" y="65"/>
                    <a:pt x="63" y="66"/>
                    <a:pt x="58" y="66"/>
                  </a:cubicBezTo>
                  <a:close/>
                  <a:moveTo>
                    <a:pt x="58" y="59"/>
                  </a:moveTo>
                  <a:cubicBezTo>
                    <a:pt x="59" y="59"/>
                    <a:pt x="60" y="58"/>
                    <a:pt x="60" y="58"/>
                  </a:cubicBezTo>
                  <a:cubicBezTo>
                    <a:pt x="61" y="58"/>
                    <a:pt x="61" y="57"/>
                    <a:pt x="61" y="57"/>
                  </a:cubicBezTo>
                  <a:cubicBezTo>
                    <a:pt x="62" y="56"/>
                    <a:pt x="62" y="56"/>
                    <a:pt x="62" y="55"/>
                  </a:cubicBezTo>
                  <a:cubicBezTo>
                    <a:pt x="62" y="54"/>
                    <a:pt x="63" y="53"/>
                    <a:pt x="63" y="52"/>
                  </a:cubicBezTo>
                  <a:cubicBezTo>
                    <a:pt x="63" y="52"/>
                    <a:pt x="63" y="51"/>
                    <a:pt x="63" y="50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5"/>
                    <a:pt x="63" y="44"/>
                    <a:pt x="63" y="43"/>
                  </a:cubicBezTo>
                  <a:cubicBezTo>
                    <a:pt x="63" y="42"/>
                    <a:pt x="62" y="41"/>
                    <a:pt x="62" y="41"/>
                  </a:cubicBezTo>
                  <a:cubicBezTo>
                    <a:pt x="62" y="40"/>
                    <a:pt x="62" y="39"/>
                    <a:pt x="62" y="39"/>
                  </a:cubicBezTo>
                  <a:cubicBezTo>
                    <a:pt x="61" y="38"/>
                    <a:pt x="61" y="38"/>
                    <a:pt x="60" y="38"/>
                  </a:cubicBezTo>
                  <a:cubicBezTo>
                    <a:pt x="60" y="38"/>
                    <a:pt x="59" y="37"/>
                    <a:pt x="58" y="37"/>
                  </a:cubicBezTo>
                  <a:cubicBezTo>
                    <a:pt x="57" y="37"/>
                    <a:pt x="56" y="38"/>
                    <a:pt x="56" y="38"/>
                  </a:cubicBezTo>
                  <a:cubicBezTo>
                    <a:pt x="55" y="38"/>
                    <a:pt x="55" y="38"/>
                    <a:pt x="54" y="39"/>
                  </a:cubicBezTo>
                  <a:cubicBezTo>
                    <a:pt x="54" y="39"/>
                    <a:pt x="54" y="40"/>
                    <a:pt x="54" y="41"/>
                  </a:cubicBezTo>
                  <a:cubicBezTo>
                    <a:pt x="53" y="42"/>
                    <a:pt x="53" y="42"/>
                    <a:pt x="53" y="43"/>
                  </a:cubicBezTo>
                  <a:cubicBezTo>
                    <a:pt x="53" y="44"/>
                    <a:pt x="53" y="45"/>
                    <a:pt x="53" y="46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51"/>
                    <a:pt x="53" y="52"/>
                    <a:pt x="53" y="53"/>
                  </a:cubicBezTo>
                  <a:cubicBezTo>
                    <a:pt x="53" y="54"/>
                    <a:pt x="54" y="55"/>
                    <a:pt x="54" y="56"/>
                  </a:cubicBezTo>
                  <a:cubicBezTo>
                    <a:pt x="54" y="57"/>
                    <a:pt x="55" y="57"/>
                    <a:pt x="55" y="58"/>
                  </a:cubicBezTo>
                  <a:cubicBezTo>
                    <a:pt x="56" y="58"/>
                    <a:pt x="57" y="59"/>
                    <a:pt x="58" y="59"/>
                  </a:cubicBez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íṡ1ïďé">
              <a:extLst>
                <a:ext uri="{FF2B5EF4-FFF2-40B4-BE49-F238E27FC236}">
                  <a16:creationId xmlns:a16="http://schemas.microsoft.com/office/drawing/2014/main" id="{F4C7A404-BF37-45B5-A03C-13BED22EB6ED}"/>
                </a:ext>
              </a:extLst>
            </p:cNvPr>
            <p:cNvSpPr/>
            <p:nvPr/>
          </p:nvSpPr>
          <p:spPr bwMode="auto">
            <a:xfrm>
              <a:off x="5500639" y="3726359"/>
              <a:ext cx="500748" cy="1482933"/>
            </a:xfrm>
            <a:custGeom>
              <a:avLst/>
              <a:gdLst>
                <a:gd name="T0" fmla="*/ 0 w 187"/>
                <a:gd name="T1" fmla="*/ 0 h 555"/>
                <a:gd name="T2" fmla="*/ 38 w 187"/>
                <a:gd name="T3" fmla="*/ 543 h 555"/>
                <a:gd name="T4" fmla="*/ 81 w 187"/>
                <a:gd name="T5" fmla="*/ 555 h 555"/>
                <a:gd name="T6" fmla="*/ 147 w 187"/>
                <a:gd name="T7" fmla="*/ 44 h 555"/>
                <a:gd name="T8" fmla="*/ 0 w 187"/>
                <a:gd name="T9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555">
                  <a:moveTo>
                    <a:pt x="0" y="0"/>
                  </a:moveTo>
                  <a:cubicBezTo>
                    <a:pt x="58" y="177"/>
                    <a:pt x="56" y="436"/>
                    <a:pt x="38" y="543"/>
                  </a:cubicBezTo>
                  <a:cubicBezTo>
                    <a:pt x="81" y="555"/>
                    <a:pt x="81" y="555"/>
                    <a:pt x="81" y="555"/>
                  </a:cubicBezTo>
                  <a:cubicBezTo>
                    <a:pt x="81" y="555"/>
                    <a:pt x="187" y="264"/>
                    <a:pt x="147" y="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33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ïŝ1ïḍé">
              <a:extLst>
                <a:ext uri="{FF2B5EF4-FFF2-40B4-BE49-F238E27FC236}">
                  <a16:creationId xmlns:a16="http://schemas.microsoft.com/office/drawing/2014/main" id="{61103A14-42E2-4022-BA33-B344959C17AA}"/>
                </a:ext>
              </a:extLst>
            </p:cNvPr>
            <p:cNvSpPr/>
            <p:nvPr/>
          </p:nvSpPr>
          <p:spPr bwMode="auto">
            <a:xfrm>
              <a:off x="5554704" y="5177110"/>
              <a:ext cx="310232" cy="222698"/>
            </a:xfrm>
            <a:custGeom>
              <a:avLst/>
              <a:gdLst>
                <a:gd name="T0" fmla="*/ 126 w 241"/>
                <a:gd name="T1" fmla="*/ 25 h 173"/>
                <a:gd name="T2" fmla="*/ 241 w 241"/>
                <a:gd name="T3" fmla="*/ 173 h 173"/>
                <a:gd name="T4" fmla="*/ 0 w 241"/>
                <a:gd name="T5" fmla="*/ 92 h 173"/>
                <a:gd name="T6" fmla="*/ 37 w 241"/>
                <a:gd name="T7" fmla="*/ 0 h 173"/>
                <a:gd name="T8" fmla="*/ 126 w 241"/>
                <a:gd name="T9" fmla="*/ 2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73">
                  <a:moveTo>
                    <a:pt x="126" y="25"/>
                  </a:moveTo>
                  <a:lnTo>
                    <a:pt x="241" y="173"/>
                  </a:lnTo>
                  <a:lnTo>
                    <a:pt x="0" y="92"/>
                  </a:lnTo>
                  <a:lnTo>
                    <a:pt x="37" y="0"/>
                  </a:lnTo>
                  <a:lnTo>
                    <a:pt x="126" y="25"/>
                  </a:lnTo>
                  <a:close/>
                </a:path>
              </a:pathLst>
            </a:custGeom>
            <a:solidFill>
              <a:srgbClr val="E4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iṧḻíde">
              <a:extLst>
                <a:ext uri="{FF2B5EF4-FFF2-40B4-BE49-F238E27FC236}">
                  <a16:creationId xmlns:a16="http://schemas.microsoft.com/office/drawing/2014/main" id="{60CC09EB-6BD1-4E03-B9F6-9706ED96FB73}"/>
                </a:ext>
              </a:extLst>
            </p:cNvPr>
            <p:cNvSpPr/>
            <p:nvPr/>
          </p:nvSpPr>
          <p:spPr bwMode="auto">
            <a:xfrm>
              <a:off x="5158226" y="3798446"/>
              <a:ext cx="593431" cy="64363"/>
            </a:xfrm>
            <a:custGeom>
              <a:avLst/>
              <a:gdLst>
                <a:gd name="T0" fmla="*/ 2 w 461"/>
                <a:gd name="T1" fmla="*/ 0 h 50"/>
                <a:gd name="T2" fmla="*/ 459 w 461"/>
                <a:gd name="T3" fmla="*/ 0 h 50"/>
                <a:gd name="T4" fmla="*/ 461 w 461"/>
                <a:gd name="T5" fmla="*/ 50 h 50"/>
                <a:gd name="T6" fmla="*/ 0 w 461"/>
                <a:gd name="T7" fmla="*/ 50 h 50"/>
                <a:gd name="T8" fmla="*/ 2 w 461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50">
                  <a:moveTo>
                    <a:pt x="2" y="0"/>
                  </a:moveTo>
                  <a:lnTo>
                    <a:pt x="459" y="0"/>
                  </a:lnTo>
                  <a:lnTo>
                    <a:pt x="461" y="50"/>
                  </a:lnTo>
                  <a:lnTo>
                    <a:pt x="0" y="5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îsľiḓé">
              <a:extLst>
                <a:ext uri="{FF2B5EF4-FFF2-40B4-BE49-F238E27FC236}">
                  <a16:creationId xmlns:a16="http://schemas.microsoft.com/office/drawing/2014/main" id="{F513788C-D57F-4B6A-9FF8-A315E10436B3}"/>
                </a:ext>
              </a:extLst>
            </p:cNvPr>
            <p:cNvSpPr/>
            <p:nvPr/>
          </p:nvSpPr>
          <p:spPr bwMode="auto">
            <a:xfrm flipH="1">
              <a:off x="5078415" y="3782999"/>
              <a:ext cx="82385" cy="1728802"/>
            </a:xfrm>
            <a:prstGeom prst="line">
              <a:avLst/>
            </a:prstGeom>
            <a:noFill/>
            <a:ln w="30163" cap="rnd">
              <a:solidFill>
                <a:srgbClr val="01004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îSļíḓe">
              <a:extLst>
                <a:ext uri="{FF2B5EF4-FFF2-40B4-BE49-F238E27FC236}">
                  <a16:creationId xmlns:a16="http://schemas.microsoft.com/office/drawing/2014/main" id="{2660F334-D3FD-46B5-BD9D-A73F85FF5B52}"/>
                </a:ext>
              </a:extLst>
            </p:cNvPr>
            <p:cNvSpPr/>
            <p:nvPr/>
          </p:nvSpPr>
          <p:spPr bwMode="auto">
            <a:xfrm>
              <a:off x="5749081" y="3782999"/>
              <a:ext cx="83673" cy="1728802"/>
            </a:xfrm>
            <a:prstGeom prst="line">
              <a:avLst/>
            </a:prstGeom>
            <a:noFill/>
            <a:ln w="30163" cap="rnd">
              <a:solidFill>
                <a:srgbClr val="01004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išļîḍe">
              <a:extLst>
                <a:ext uri="{FF2B5EF4-FFF2-40B4-BE49-F238E27FC236}">
                  <a16:creationId xmlns:a16="http://schemas.microsoft.com/office/drawing/2014/main" id="{1F5CC555-661E-41FB-A0DC-BA2F88208A94}"/>
                </a:ext>
              </a:extLst>
            </p:cNvPr>
            <p:cNvSpPr/>
            <p:nvPr/>
          </p:nvSpPr>
          <p:spPr bwMode="auto">
            <a:xfrm flipH="1">
              <a:off x="5113171" y="4801228"/>
              <a:ext cx="684827" cy="0"/>
            </a:xfrm>
            <a:prstGeom prst="line">
              <a:avLst/>
            </a:prstGeom>
            <a:noFill/>
            <a:ln w="30163" cap="rnd">
              <a:solidFill>
                <a:srgbClr val="01004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ïśļîḍè">
              <a:extLst>
                <a:ext uri="{FF2B5EF4-FFF2-40B4-BE49-F238E27FC236}">
                  <a16:creationId xmlns:a16="http://schemas.microsoft.com/office/drawing/2014/main" id="{FEF6B443-F793-474A-AE34-5F6CC2A10ACE}"/>
                </a:ext>
              </a:extLst>
            </p:cNvPr>
            <p:cNvSpPr/>
            <p:nvPr/>
          </p:nvSpPr>
          <p:spPr bwMode="auto">
            <a:xfrm>
              <a:off x="5046233" y="3708338"/>
              <a:ext cx="818703" cy="111993"/>
            </a:xfrm>
            <a:custGeom>
              <a:avLst/>
              <a:gdLst>
                <a:gd name="T0" fmla="*/ 288 w 306"/>
                <a:gd name="T1" fmla="*/ 42 h 42"/>
                <a:gd name="T2" fmla="*/ 18 w 306"/>
                <a:gd name="T3" fmla="*/ 42 h 42"/>
                <a:gd name="T4" fmla="*/ 0 w 306"/>
                <a:gd name="T5" fmla="*/ 24 h 42"/>
                <a:gd name="T6" fmla="*/ 0 w 306"/>
                <a:gd name="T7" fmla="*/ 18 h 42"/>
                <a:gd name="T8" fmla="*/ 18 w 306"/>
                <a:gd name="T9" fmla="*/ 0 h 42"/>
                <a:gd name="T10" fmla="*/ 288 w 306"/>
                <a:gd name="T11" fmla="*/ 0 h 42"/>
                <a:gd name="T12" fmla="*/ 306 w 306"/>
                <a:gd name="T13" fmla="*/ 18 h 42"/>
                <a:gd name="T14" fmla="*/ 306 w 306"/>
                <a:gd name="T15" fmla="*/ 24 h 42"/>
                <a:gd name="T16" fmla="*/ 288 w 306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6" h="42">
                  <a:moveTo>
                    <a:pt x="288" y="42"/>
                  </a:moveTo>
                  <a:cubicBezTo>
                    <a:pt x="18" y="42"/>
                    <a:pt x="18" y="42"/>
                    <a:pt x="18" y="42"/>
                  </a:cubicBezTo>
                  <a:cubicBezTo>
                    <a:pt x="8" y="42"/>
                    <a:pt x="0" y="34"/>
                    <a:pt x="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298" y="0"/>
                    <a:pt x="306" y="8"/>
                    <a:pt x="306" y="18"/>
                  </a:cubicBezTo>
                  <a:cubicBezTo>
                    <a:pt x="306" y="24"/>
                    <a:pt x="306" y="24"/>
                    <a:pt x="306" y="24"/>
                  </a:cubicBezTo>
                  <a:cubicBezTo>
                    <a:pt x="306" y="34"/>
                    <a:pt x="298" y="42"/>
                    <a:pt x="288" y="42"/>
                  </a:cubicBezTo>
                  <a:close/>
                </a:path>
              </a:pathLst>
            </a:custGeom>
            <a:solidFill>
              <a:srgbClr val="62A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isḷíḑê">
              <a:extLst>
                <a:ext uri="{FF2B5EF4-FFF2-40B4-BE49-F238E27FC236}">
                  <a16:creationId xmlns:a16="http://schemas.microsoft.com/office/drawing/2014/main" id="{A8809858-4ED0-4BD9-8A7E-5D6CDE6D203F}"/>
                </a:ext>
              </a:extLst>
            </p:cNvPr>
            <p:cNvSpPr/>
            <p:nvPr/>
          </p:nvSpPr>
          <p:spPr bwMode="auto">
            <a:xfrm>
              <a:off x="5473606" y="1758126"/>
              <a:ext cx="877917" cy="1642554"/>
            </a:xfrm>
            <a:custGeom>
              <a:avLst/>
              <a:gdLst>
                <a:gd name="T0" fmla="*/ 70 w 328"/>
                <a:gd name="T1" fmla="*/ 327 h 615"/>
                <a:gd name="T2" fmla="*/ 142 w 328"/>
                <a:gd name="T3" fmla="*/ 34 h 615"/>
                <a:gd name="T4" fmla="*/ 236 w 328"/>
                <a:gd name="T5" fmla="*/ 47 h 615"/>
                <a:gd name="T6" fmla="*/ 226 w 328"/>
                <a:gd name="T7" fmla="*/ 296 h 615"/>
                <a:gd name="T8" fmla="*/ 267 w 328"/>
                <a:gd name="T9" fmla="*/ 539 h 615"/>
                <a:gd name="T10" fmla="*/ 98 w 328"/>
                <a:gd name="T11" fmla="*/ 484 h 615"/>
                <a:gd name="T12" fmla="*/ 70 w 328"/>
                <a:gd name="T13" fmla="*/ 327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615">
                  <a:moveTo>
                    <a:pt x="70" y="327"/>
                  </a:moveTo>
                  <a:cubicBezTo>
                    <a:pt x="24" y="227"/>
                    <a:pt x="0" y="50"/>
                    <a:pt x="142" y="34"/>
                  </a:cubicBezTo>
                  <a:cubicBezTo>
                    <a:pt x="142" y="34"/>
                    <a:pt x="185" y="0"/>
                    <a:pt x="236" y="47"/>
                  </a:cubicBezTo>
                  <a:cubicBezTo>
                    <a:pt x="286" y="93"/>
                    <a:pt x="219" y="209"/>
                    <a:pt x="226" y="296"/>
                  </a:cubicBezTo>
                  <a:cubicBezTo>
                    <a:pt x="233" y="383"/>
                    <a:pt x="328" y="463"/>
                    <a:pt x="267" y="539"/>
                  </a:cubicBezTo>
                  <a:cubicBezTo>
                    <a:pt x="206" y="615"/>
                    <a:pt x="127" y="595"/>
                    <a:pt x="98" y="484"/>
                  </a:cubicBezTo>
                  <a:cubicBezTo>
                    <a:pt x="68" y="373"/>
                    <a:pt x="70" y="327"/>
                    <a:pt x="70" y="327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î$ḷíḓê">
              <a:extLst>
                <a:ext uri="{FF2B5EF4-FFF2-40B4-BE49-F238E27FC236}">
                  <a16:creationId xmlns:a16="http://schemas.microsoft.com/office/drawing/2014/main" id="{79D75DFA-A65C-40C8-B5C9-28B3F8E39BBC}"/>
                </a:ext>
              </a:extLst>
            </p:cNvPr>
            <p:cNvSpPr/>
            <p:nvPr/>
          </p:nvSpPr>
          <p:spPr bwMode="auto">
            <a:xfrm>
              <a:off x="5168524" y="3387808"/>
              <a:ext cx="1121211" cy="1373516"/>
            </a:xfrm>
            <a:custGeom>
              <a:avLst/>
              <a:gdLst>
                <a:gd name="T0" fmla="*/ 200 w 419"/>
                <a:gd name="T1" fmla="*/ 484 h 514"/>
                <a:gd name="T2" fmla="*/ 233 w 419"/>
                <a:gd name="T3" fmla="*/ 514 h 514"/>
                <a:gd name="T4" fmla="*/ 397 w 419"/>
                <a:gd name="T5" fmla="*/ 310 h 514"/>
                <a:gd name="T6" fmla="*/ 254 w 419"/>
                <a:gd name="T7" fmla="*/ 7 h 514"/>
                <a:gd name="T8" fmla="*/ 27 w 419"/>
                <a:gd name="T9" fmla="*/ 0 h 514"/>
                <a:gd name="T10" fmla="*/ 102 w 419"/>
                <a:gd name="T11" fmla="*/ 137 h 514"/>
                <a:gd name="T12" fmla="*/ 292 w 419"/>
                <a:gd name="T13" fmla="*/ 251 h 514"/>
                <a:gd name="T14" fmla="*/ 200 w 419"/>
                <a:gd name="T15" fmla="*/ 48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9" h="514">
                  <a:moveTo>
                    <a:pt x="200" y="484"/>
                  </a:moveTo>
                  <a:cubicBezTo>
                    <a:pt x="233" y="514"/>
                    <a:pt x="233" y="514"/>
                    <a:pt x="233" y="514"/>
                  </a:cubicBezTo>
                  <a:cubicBezTo>
                    <a:pt x="233" y="514"/>
                    <a:pt x="374" y="451"/>
                    <a:pt x="397" y="310"/>
                  </a:cubicBezTo>
                  <a:cubicBezTo>
                    <a:pt x="419" y="168"/>
                    <a:pt x="320" y="58"/>
                    <a:pt x="254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0" y="100"/>
                    <a:pt x="102" y="137"/>
                  </a:cubicBezTo>
                  <a:cubicBezTo>
                    <a:pt x="204" y="173"/>
                    <a:pt x="260" y="144"/>
                    <a:pt x="292" y="251"/>
                  </a:cubicBezTo>
                  <a:cubicBezTo>
                    <a:pt x="323" y="359"/>
                    <a:pt x="200" y="484"/>
                    <a:pt x="200" y="484"/>
                  </a:cubicBezTo>
                  <a:close/>
                </a:path>
              </a:pathLst>
            </a:custGeom>
            <a:solidFill>
              <a:srgbClr val="282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íṡļíḋê">
              <a:extLst>
                <a:ext uri="{FF2B5EF4-FFF2-40B4-BE49-F238E27FC236}">
                  <a16:creationId xmlns:a16="http://schemas.microsoft.com/office/drawing/2014/main" id="{E3914896-F5C6-4C10-B76C-0AEC4F8C9D51}"/>
                </a:ext>
              </a:extLst>
            </p:cNvPr>
            <p:cNvSpPr/>
            <p:nvPr/>
          </p:nvSpPr>
          <p:spPr bwMode="auto">
            <a:xfrm>
              <a:off x="5607482" y="4680225"/>
              <a:ext cx="227847" cy="317956"/>
            </a:xfrm>
            <a:custGeom>
              <a:avLst/>
              <a:gdLst>
                <a:gd name="T0" fmla="*/ 144 w 177"/>
                <a:gd name="T1" fmla="*/ 63 h 247"/>
                <a:gd name="T2" fmla="*/ 177 w 177"/>
                <a:gd name="T3" fmla="*/ 247 h 247"/>
                <a:gd name="T4" fmla="*/ 0 w 177"/>
                <a:gd name="T5" fmla="*/ 63 h 247"/>
                <a:gd name="T6" fmla="*/ 75 w 177"/>
                <a:gd name="T7" fmla="*/ 0 h 247"/>
                <a:gd name="T8" fmla="*/ 144 w 177"/>
                <a:gd name="T9" fmla="*/ 6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247">
                  <a:moveTo>
                    <a:pt x="144" y="63"/>
                  </a:moveTo>
                  <a:lnTo>
                    <a:pt x="177" y="247"/>
                  </a:lnTo>
                  <a:lnTo>
                    <a:pt x="0" y="63"/>
                  </a:lnTo>
                  <a:lnTo>
                    <a:pt x="75" y="0"/>
                  </a:lnTo>
                  <a:lnTo>
                    <a:pt x="144" y="63"/>
                  </a:lnTo>
                  <a:close/>
                </a:path>
              </a:pathLst>
            </a:custGeom>
            <a:solidFill>
              <a:srgbClr val="E4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iṡḻïďè">
              <a:extLst>
                <a:ext uri="{FF2B5EF4-FFF2-40B4-BE49-F238E27FC236}">
                  <a16:creationId xmlns:a16="http://schemas.microsoft.com/office/drawing/2014/main" id="{E066E253-2AE9-466B-A3EA-12059005BD50}"/>
                </a:ext>
              </a:extLst>
            </p:cNvPr>
            <p:cNvSpPr/>
            <p:nvPr/>
          </p:nvSpPr>
          <p:spPr bwMode="auto">
            <a:xfrm>
              <a:off x="5661547" y="1947355"/>
              <a:ext cx="402915" cy="414500"/>
            </a:xfrm>
            <a:custGeom>
              <a:avLst/>
              <a:gdLst>
                <a:gd name="T0" fmla="*/ 0 w 151"/>
                <a:gd name="T1" fmla="*/ 135 h 155"/>
                <a:gd name="T2" fmla="*/ 36 w 151"/>
                <a:gd name="T3" fmla="*/ 152 h 155"/>
                <a:gd name="T4" fmla="*/ 53 w 151"/>
                <a:gd name="T5" fmla="*/ 117 h 155"/>
                <a:gd name="T6" fmla="*/ 130 w 151"/>
                <a:gd name="T7" fmla="*/ 101 h 155"/>
                <a:gd name="T8" fmla="*/ 146 w 151"/>
                <a:gd name="T9" fmla="*/ 101 h 155"/>
                <a:gd name="T10" fmla="*/ 151 w 151"/>
                <a:gd name="T11" fmla="*/ 43 h 155"/>
                <a:gd name="T12" fmla="*/ 107 w 151"/>
                <a:gd name="T13" fmla="*/ 26 h 155"/>
                <a:gd name="T14" fmla="*/ 73 w 151"/>
                <a:gd name="T15" fmla="*/ 41 h 155"/>
                <a:gd name="T16" fmla="*/ 71 w 151"/>
                <a:gd name="T17" fmla="*/ 10 h 155"/>
                <a:gd name="T18" fmla="*/ 37 w 151"/>
                <a:gd name="T19" fmla="*/ 13 h 155"/>
                <a:gd name="T20" fmla="*/ 42 w 151"/>
                <a:gd name="T21" fmla="*/ 53 h 155"/>
                <a:gd name="T22" fmla="*/ 0 w 151"/>
                <a:gd name="T23" fmla="*/ 13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155">
                  <a:moveTo>
                    <a:pt x="0" y="135"/>
                  </a:moveTo>
                  <a:cubicBezTo>
                    <a:pt x="36" y="152"/>
                    <a:pt x="36" y="152"/>
                    <a:pt x="36" y="152"/>
                  </a:cubicBezTo>
                  <a:cubicBezTo>
                    <a:pt x="53" y="117"/>
                    <a:pt x="53" y="117"/>
                    <a:pt x="53" y="117"/>
                  </a:cubicBezTo>
                  <a:cubicBezTo>
                    <a:pt x="53" y="117"/>
                    <a:pt x="105" y="155"/>
                    <a:pt x="130" y="101"/>
                  </a:cubicBezTo>
                  <a:cubicBezTo>
                    <a:pt x="130" y="101"/>
                    <a:pt x="139" y="105"/>
                    <a:pt x="146" y="101"/>
                  </a:cubicBezTo>
                  <a:cubicBezTo>
                    <a:pt x="146" y="101"/>
                    <a:pt x="140" y="71"/>
                    <a:pt x="151" y="43"/>
                  </a:cubicBezTo>
                  <a:cubicBezTo>
                    <a:pt x="151" y="43"/>
                    <a:pt x="130" y="4"/>
                    <a:pt x="107" y="26"/>
                  </a:cubicBezTo>
                  <a:cubicBezTo>
                    <a:pt x="93" y="39"/>
                    <a:pt x="78" y="47"/>
                    <a:pt x="73" y="41"/>
                  </a:cubicBezTo>
                  <a:cubicBezTo>
                    <a:pt x="68" y="36"/>
                    <a:pt x="82" y="22"/>
                    <a:pt x="71" y="10"/>
                  </a:cubicBezTo>
                  <a:cubicBezTo>
                    <a:pt x="62" y="0"/>
                    <a:pt x="45" y="2"/>
                    <a:pt x="37" y="13"/>
                  </a:cubicBezTo>
                  <a:cubicBezTo>
                    <a:pt x="19" y="40"/>
                    <a:pt x="42" y="53"/>
                    <a:pt x="42" y="53"/>
                  </a:cubicBezTo>
                  <a:lnTo>
                    <a:pt x="0" y="135"/>
                  </a:ln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iṩľîḑê">
              <a:extLst>
                <a:ext uri="{FF2B5EF4-FFF2-40B4-BE49-F238E27FC236}">
                  <a16:creationId xmlns:a16="http://schemas.microsoft.com/office/drawing/2014/main" id="{E0EDD423-497E-46BB-9EE6-7E51F0B56A58}"/>
                </a:ext>
              </a:extLst>
            </p:cNvPr>
            <p:cNvSpPr/>
            <p:nvPr/>
          </p:nvSpPr>
          <p:spPr bwMode="auto">
            <a:xfrm>
              <a:off x="5850776" y="2121136"/>
              <a:ext cx="133876" cy="131301"/>
            </a:xfrm>
            <a:prstGeom prst="ellipse">
              <a:avLst/>
            </a:prstGeom>
            <a:solidFill>
              <a:srgbClr val="F98091"/>
            </a:solidFill>
            <a:ln>
              <a:noFill/>
            </a:ln>
            <a:effectLst>
              <a:softEdge rad="38100"/>
            </a:effec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îşļiďé">
              <a:extLst>
                <a:ext uri="{FF2B5EF4-FFF2-40B4-BE49-F238E27FC236}">
                  <a16:creationId xmlns:a16="http://schemas.microsoft.com/office/drawing/2014/main" id="{E297AF83-94D6-4F35-A829-A7F3B8AE8D7F}"/>
                </a:ext>
              </a:extLst>
            </p:cNvPr>
            <p:cNvSpPr/>
            <p:nvPr/>
          </p:nvSpPr>
          <p:spPr bwMode="auto">
            <a:xfrm>
              <a:off x="5960193" y="2081231"/>
              <a:ext cx="46342" cy="27033"/>
            </a:xfrm>
            <a:custGeom>
              <a:avLst/>
              <a:gdLst>
                <a:gd name="T0" fmla="*/ 0 w 17"/>
                <a:gd name="T1" fmla="*/ 0 h 10"/>
                <a:gd name="T2" fmla="*/ 17 w 17"/>
                <a:gd name="T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0">
                  <a:moveTo>
                    <a:pt x="0" y="0"/>
                  </a:moveTo>
                  <a:cubicBezTo>
                    <a:pt x="0" y="0"/>
                    <a:pt x="10" y="0"/>
                    <a:pt x="17" y="10"/>
                  </a:cubicBezTo>
                </a:path>
              </a:pathLst>
            </a:custGeom>
            <a:noFill/>
            <a:ln w="7938" cap="rnd">
              <a:solidFill>
                <a:srgbClr val="EF899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" name="ïśľïḓé">
              <a:extLst>
                <a:ext uri="{FF2B5EF4-FFF2-40B4-BE49-F238E27FC236}">
                  <a16:creationId xmlns:a16="http://schemas.microsoft.com/office/drawing/2014/main" id="{99F18D55-B485-4EF2-A66E-9314F8AC42D6}"/>
                </a:ext>
              </a:extLst>
            </p:cNvPr>
            <p:cNvSpPr/>
            <p:nvPr/>
          </p:nvSpPr>
          <p:spPr bwMode="auto">
            <a:xfrm>
              <a:off x="5768391" y="1979536"/>
              <a:ext cx="64363" cy="32182"/>
            </a:xfrm>
            <a:custGeom>
              <a:avLst/>
              <a:gdLst>
                <a:gd name="T0" fmla="*/ 0 w 24"/>
                <a:gd name="T1" fmla="*/ 12 h 12"/>
                <a:gd name="T2" fmla="*/ 4 w 24"/>
                <a:gd name="T3" fmla="*/ 6 h 12"/>
                <a:gd name="T4" fmla="*/ 15 w 24"/>
                <a:gd name="T5" fmla="*/ 0 h 12"/>
                <a:gd name="T6" fmla="*/ 24 w 24"/>
                <a:gd name="T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2">
                  <a:moveTo>
                    <a:pt x="0" y="12"/>
                  </a:moveTo>
                  <a:cubicBezTo>
                    <a:pt x="1" y="10"/>
                    <a:pt x="2" y="8"/>
                    <a:pt x="4" y="6"/>
                  </a:cubicBezTo>
                  <a:cubicBezTo>
                    <a:pt x="6" y="2"/>
                    <a:pt x="11" y="0"/>
                    <a:pt x="15" y="0"/>
                  </a:cubicBezTo>
                  <a:cubicBezTo>
                    <a:pt x="19" y="0"/>
                    <a:pt x="22" y="1"/>
                    <a:pt x="24" y="3"/>
                  </a:cubicBezTo>
                </a:path>
              </a:pathLst>
            </a:custGeom>
            <a:noFill/>
            <a:ln w="7938" cap="rnd">
              <a:solidFill>
                <a:srgbClr val="EF899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3" name="íṧlîdê">
              <a:extLst>
                <a:ext uri="{FF2B5EF4-FFF2-40B4-BE49-F238E27FC236}">
                  <a16:creationId xmlns:a16="http://schemas.microsoft.com/office/drawing/2014/main" id="{675D6C36-4D9F-40CC-ABE2-967C40E22668}"/>
                </a:ext>
              </a:extLst>
            </p:cNvPr>
            <p:cNvSpPr/>
            <p:nvPr/>
          </p:nvSpPr>
          <p:spPr bwMode="auto">
            <a:xfrm>
              <a:off x="5795423" y="1979536"/>
              <a:ext cx="10298" cy="32182"/>
            </a:xfrm>
            <a:custGeom>
              <a:avLst/>
              <a:gdLst>
                <a:gd name="T0" fmla="*/ 1 w 4"/>
                <a:gd name="T1" fmla="*/ 0 h 12"/>
                <a:gd name="T2" fmla="*/ 4 w 4"/>
                <a:gd name="T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12">
                  <a:moveTo>
                    <a:pt x="1" y="0"/>
                  </a:moveTo>
                  <a:cubicBezTo>
                    <a:pt x="1" y="0"/>
                    <a:pt x="0" y="7"/>
                    <a:pt x="4" y="12"/>
                  </a:cubicBezTo>
                </a:path>
              </a:pathLst>
            </a:custGeom>
            <a:noFill/>
            <a:ln w="7938" cap="rnd">
              <a:solidFill>
                <a:srgbClr val="EF899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4" name="îṥḻïḑe">
              <a:extLst>
                <a:ext uri="{FF2B5EF4-FFF2-40B4-BE49-F238E27FC236}">
                  <a16:creationId xmlns:a16="http://schemas.microsoft.com/office/drawing/2014/main" id="{604CC675-2D74-4839-ACA0-2F1B8E89929C}"/>
                </a:ext>
              </a:extLst>
            </p:cNvPr>
            <p:cNvSpPr/>
            <p:nvPr/>
          </p:nvSpPr>
          <p:spPr bwMode="auto">
            <a:xfrm>
              <a:off x="5751656" y="2230554"/>
              <a:ext cx="51491" cy="61789"/>
            </a:xfrm>
            <a:custGeom>
              <a:avLst/>
              <a:gdLst>
                <a:gd name="T0" fmla="*/ 13 w 19"/>
                <a:gd name="T1" fmla="*/ 23 h 23"/>
                <a:gd name="T2" fmla="*/ 13 w 19"/>
                <a:gd name="T3" fmla="*/ 23 h 23"/>
                <a:gd name="T4" fmla="*/ 19 w 19"/>
                <a:gd name="T5" fmla="*/ 11 h 23"/>
                <a:gd name="T6" fmla="*/ 3 w 19"/>
                <a:gd name="T7" fmla="*/ 0 h 23"/>
                <a:gd name="T8" fmla="*/ 13 w 19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3">
                  <a:moveTo>
                    <a:pt x="13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1" y="6"/>
                    <a:pt x="3" y="0"/>
                    <a:pt x="3" y="0"/>
                  </a:cubicBezTo>
                  <a:cubicBezTo>
                    <a:pt x="3" y="0"/>
                    <a:pt x="0" y="15"/>
                    <a:pt x="13" y="23"/>
                  </a:cubicBezTo>
                  <a:close/>
                </a:path>
              </a:pathLst>
            </a:custGeom>
            <a:solidFill>
              <a:srgbClr val="F08B9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5" name="îslíḋe">
              <a:extLst>
                <a:ext uri="{FF2B5EF4-FFF2-40B4-BE49-F238E27FC236}">
                  <a16:creationId xmlns:a16="http://schemas.microsoft.com/office/drawing/2014/main" id="{AF35132A-5877-44E4-A779-DD7367C3C035}"/>
                </a:ext>
              </a:extLst>
            </p:cNvPr>
            <p:cNvSpPr/>
            <p:nvPr/>
          </p:nvSpPr>
          <p:spPr bwMode="auto">
            <a:xfrm>
              <a:off x="5174960" y="2287194"/>
              <a:ext cx="753052" cy="1381239"/>
            </a:xfrm>
            <a:custGeom>
              <a:avLst/>
              <a:gdLst>
                <a:gd name="T0" fmla="*/ 278 w 282"/>
                <a:gd name="T1" fmla="*/ 440 h 517"/>
                <a:gd name="T2" fmla="*/ 0 w 282"/>
                <a:gd name="T3" fmla="*/ 486 h 517"/>
                <a:gd name="T4" fmla="*/ 47 w 282"/>
                <a:gd name="T5" fmla="*/ 214 h 517"/>
                <a:gd name="T6" fmla="*/ 188 w 282"/>
                <a:gd name="T7" fmla="*/ 6 h 517"/>
                <a:gd name="T8" fmla="*/ 270 w 282"/>
                <a:gd name="T9" fmla="*/ 265 h 517"/>
                <a:gd name="T10" fmla="*/ 278 w 282"/>
                <a:gd name="T11" fmla="*/ 43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2" h="517">
                  <a:moveTo>
                    <a:pt x="278" y="440"/>
                  </a:moveTo>
                  <a:cubicBezTo>
                    <a:pt x="201" y="489"/>
                    <a:pt x="147" y="517"/>
                    <a:pt x="0" y="486"/>
                  </a:cubicBezTo>
                  <a:cubicBezTo>
                    <a:pt x="0" y="486"/>
                    <a:pt x="25" y="346"/>
                    <a:pt x="47" y="214"/>
                  </a:cubicBezTo>
                  <a:cubicBezTo>
                    <a:pt x="68" y="83"/>
                    <a:pt x="116" y="0"/>
                    <a:pt x="188" y="6"/>
                  </a:cubicBezTo>
                  <a:cubicBezTo>
                    <a:pt x="259" y="11"/>
                    <a:pt x="282" y="164"/>
                    <a:pt x="270" y="265"/>
                  </a:cubicBezTo>
                  <a:cubicBezTo>
                    <a:pt x="258" y="365"/>
                    <a:pt x="278" y="437"/>
                    <a:pt x="278" y="437"/>
                  </a:cubicBezTo>
                </a:path>
              </a:pathLst>
            </a:custGeom>
            <a:solidFill>
              <a:srgbClr val="FCD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6" name="íşḷïḓé">
              <a:extLst>
                <a:ext uri="{FF2B5EF4-FFF2-40B4-BE49-F238E27FC236}">
                  <a16:creationId xmlns:a16="http://schemas.microsoft.com/office/drawing/2014/main" id="{79C8B107-3451-46F2-A902-B9B8599850A6}"/>
                </a:ext>
              </a:extLst>
            </p:cNvPr>
            <p:cNvSpPr/>
            <p:nvPr/>
          </p:nvSpPr>
          <p:spPr bwMode="auto">
            <a:xfrm>
              <a:off x="5607482" y="2451964"/>
              <a:ext cx="305083" cy="774936"/>
            </a:xfrm>
            <a:custGeom>
              <a:avLst/>
              <a:gdLst>
                <a:gd name="T0" fmla="*/ 48 w 114"/>
                <a:gd name="T1" fmla="*/ 2 h 290"/>
                <a:gd name="T2" fmla="*/ 0 w 114"/>
                <a:gd name="T3" fmla="*/ 66 h 290"/>
                <a:gd name="T4" fmla="*/ 105 w 114"/>
                <a:gd name="T5" fmla="*/ 290 h 290"/>
                <a:gd name="T6" fmla="*/ 105 w 114"/>
                <a:gd name="T7" fmla="*/ 290 h 290"/>
                <a:gd name="T8" fmla="*/ 108 w 114"/>
                <a:gd name="T9" fmla="*/ 203 h 290"/>
                <a:gd name="T10" fmla="*/ 94 w 114"/>
                <a:gd name="T11" fmla="*/ 22 h 290"/>
                <a:gd name="T12" fmla="*/ 48 w 114"/>
                <a:gd name="T13" fmla="*/ 2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290">
                  <a:moveTo>
                    <a:pt x="48" y="2"/>
                  </a:moveTo>
                  <a:cubicBezTo>
                    <a:pt x="51" y="8"/>
                    <a:pt x="0" y="66"/>
                    <a:pt x="0" y="66"/>
                  </a:cubicBezTo>
                  <a:cubicBezTo>
                    <a:pt x="0" y="138"/>
                    <a:pt x="25" y="271"/>
                    <a:pt x="105" y="290"/>
                  </a:cubicBezTo>
                  <a:cubicBezTo>
                    <a:pt x="105" y="290"/>
                    <a:pt x="105" y="290"/>
                    <a:pt x="105" y="290"/>
                  </a:cubicBezTo>
                  <a:cubicBezTo>
                    <a:pt x="104" y="265"/>
                    <a:pt x="104" y="235"/>
                    <a:pt x="108" y="203"/>
                  </a:cubicBezTo>
                  <a:cubicBezTo>
                    <a:pt x="114" y="147"/>
                    <a:pt x="110" y="76"/>
                    <a:pt x="94" y="22"/>
                  </a:cubicBezTo>
                  <a:cubicBezTo>
                    <a:pt x="66" y="9"/>
                    <a:pt x="47" y="0"/>
                    <a:pt x="48" y="2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1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7" name="íṩľïḑe">
              <a:extLst>
                <a:ext uri="{FF2B5EF4-FFF2-40B4-BE49-F238E27FC236}">
                  <a16:creationId xmlns:a16="http://schemas.microsoft.com/office/drawing/2014/main" id="{AECC4802-8184-4B26-8AB5-206507E8E2F8}"/>
                </a:ext>
              </a:extLst>
            </p:cNvPr>
            <p:cNvSpPr/>
            <p:nvPr/>
          </p:nvSpPr>
          <p:spPr bwMode="auto">
            <a:xfrm>
              <a:off x="5701453" y="2737737"/>
              <a:ext cx="960302" cy="617889"/>
            </a:xfrm>
            <a:custGeom>
              <a:avLst/>
              <a:gdLst>
                <a:gd name="T0" fmla="*/ 284 w 359"/>
                <a:gd name="T1" fmla="*/ 199 h 231"/>
                <a:gd name="T2" fmla="*/ 175 w 359"/>
                <a:gd name="T3" fmla="*/ 128 h 231"/>
                <a:gd name="T4" fmla="*/ 95 w 359"/>
                <a:gd name="T5" fmla="*/ 0 h 231"/>
                <a:gd name="T6" fmla="*/ 0 w 359"/>
                <a:gd name="T7" fmla="*/ 49 h 231"/>
                <a:gd name="T8" fmla="*/ 265 w 359"/>
                <a:gd name="T9" fmla="*/ 231 h 231"/>
                <a:gd name="T10" fmla="*/ 359 w 359"/>
                <a:gd name="T11" fmla="*/ 231 h 231"/>
                <a:gd name="T12" fmla="*/ 284 w 359"/>
                <a:gd name="T13" fmla="*/ 19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231">
                  <a:moveTo>
                    <a:pt x="284" y="199"/>
                  </a:moveTo>
                  <a:cubicBezTo>
                    <a:pt x="284" y="199"/>
                    <a:pt x="242" y="182"/>
                    <a:pt x="175" y="128"/>
                  </a:cubicBezTo>
                  <a:cubicBezTo>
                    <a:pt x="141" y="102"/>
                    <a:pt x="116" y="52"/>
                    <a:pt x="95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79" y="173"/>
                    <a:pt x="265" y="231"/>
                    <a:pt x="265" y="231"/>
                  </a:cubicBezTo>
                  <a:cubicBezTo>
                    <a:pt x="359" y="231"/>
                    <a:pt x="359" y="231"/>
                    <a:pt x="359" y="231"/>
                  </a:cubicBezTo>
                  <a:cubicBezTo>
                    <a:pt x="354" y="192"/>
                    <a:pt x="284" y="199"/>
                    <a:pt x="284" y="199"/>
                  </a:cubicBez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8" name="í$ļíḑe">
              <a:extLst>
                <a:ext uri="{FF2B5EF4-FFF2-40B4-BE49-F238E27FC236}">
                  <a16:creationId xmlns:a16="http://schemas.microsoft.com/office/drawing/2014/main" id="{4E471161-A1A7-4DD2-98A5-EBF639DE0049}"/>
                </a:ext>
              </a:extLst>
            </p:cNvPr>
            <p:cNvSpPr/>
            <p:nvPr/>
          </p:nvSpPr>
          <p:spPr bwMode="auto">
            <a:xfrm>
              <a:off x="5481330" y="2374728"/>
              <a:ext cx="473715" cy="494311"/>
            </a:xfrm>
            <a:custGeom>
              <a:avLst/>
              <a:gdLst>
                <a:gd name="T0" fmla="*/ 117 w 177"/>
                <a:gd name="T1" fmla="*/ 0 h 185"/>
                <a:gd name="T2" fmla="*/ 67 w 177"/>
                <a:gd name="T3" fmla="*/ 158 h 185"/>
                <a:gd name="T4" fmla="*/ 82 w 177"/>
                <a:gd name="T5" fmla="*/ 185 h 185"/>
                <a:gd name="T6" fmla="*/ 177 w 177"/>
                <a:gd name="T7" fmla="*/ 136 h 185"/>
                <a:gd name="T8" fmla="*/ 117 w 177"/>
                <a:gd name="T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85">
                  <a:moveTo>
                    <a:pt x="117" y="0"/>
                  </a:moveTo>
                  <a:cubicBezTo>
                    <a:pt x="117" y="0"/>
                    <a:pt x="0" y="16"/>
                    <a:pt x="67" y="158"/>
                  </a:cubicBezTo>
                  <a:cubicBezTo>
                    <a:pt x="71" y="167"/>
                    <a:pt x="76" y="176"/>
                    <a:pt x="82" y="185"/>
                  </a:cubicBezTo>
                  <a:cubicBezTo>
                    <a:pt x="126" y="172"/>
                    <a:pt x="157" y="153"/>
                    <a:pt x="177" y="136"/>
                  </a:cubicBezTo>
                  <a:cubicBezTo>
                    <a:pt x="156" y="85"/>
                    <a:pt x="138" y="33"/>
                    <a:pt x="117" y="0"/>
                  </a:cubicBezTo>
                  <a:close/>
                </a:path>
              </a:pathLst>
            </a:custGeom>
            <a:solidFill>
              <a:srgbClr val="FCD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99" name="Picture 2" descr="https://pic1.zhimg.com/80/v2-c293211ed0074e142e82ecec3908e9ec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03" y="3556035"/>
            <a:ext cx="5261858" cy="28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708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0399" y="268533"/>
            <a:ext cx="3347369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LoRa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技术应用领域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60400" y="1432280"/>
            <a:ext cx="10692184" cy="4690371"/>
            <a:chOff x="695974" y="1331156"/>
            <a:chExt cx="10907071" cy="4256844"/>
          </a:xfrm>
        </p:grpSpPr>
        <p:pic>
          <p:nvPicPr>
            <p:cNvPr id="6" name="Picture 2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13"/>
            <a:stretch>
              <a:fillRect/>
            </a:stretch>
          </p:blipFill>
          <p:spPr bwMode="auto">
            <a:xfrm>
              <a:off x="695974" y="2777828"/>
              <a:ext cx="10907071" cy="281017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  <a:alpha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图片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25" r="75952" b="38126"/>
            <a:stretch>
              <a:fillRect/>
            </a:stretch>
          </p:blipFill>
          <p:spPr bwMode="auto">
            <a:xfrm>
              <a:off x="7426514" y="1389043"/>
              <a:ext cx="503237" cy="644525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  <a:alpha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图片 2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89" t="3438" r="11575" b="73593"/>
            <a:stretch>
              <a:fillRect/>
            </a:stretch>
          </p:blipFill>
          <p:spPr bwMode="auto">
            <a:xfrm>
              <a:off x="3483555" y="1333500"/>
              <a:ext cx="609600" cy="700088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  <a:alpha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图片 2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92" r="78564" b="68124"/>
            <a:stretch>
              <a:fillRect/>
            </a:stretch>
          </p:blipFill>
          <p:spPr bwMode="auto">
            <a:xfrm>
              <a:off x="5436180" y="1350206"/>
              <a:ext cx="461962" cy="568325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  <a:alpha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图片 2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90" t="3438" r="59584" b="72499"/>
            <a:stretch>
              <a:fillRect/>
            </a:stretch>
          </p:blipFill>
          <p:spPr bwMode="auto">
            <a:xfrm>
              <a:off x="2235780" y="1331156"/>
              <a:ext cx="552450" cy="733425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  <a:alpha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图片 2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23" t="3438" r="34575" b="75885"/>
            <a:stretch>
              <a:fillRect/>
            </a:stretch>
          </p:blipFill>
          <p:spPr bwMode="auto">
            <a:xfrm>
              <a:off x="4718630" y="1331156"/>
              <a:ext cx="736600" cy="630238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  <a:alpha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图片 1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24" t="33125" r="11905" b="42073"/>
            <a:stretch>
              <a:fillRect/>
            </a:stretch>
          </p:blipFill>
          <p:spPr bwMode="auto">
            <a:xfrm>
              <a:off x="6519037" y="1584177"/>
              <a:ext cx="455612" cy="46355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  <a:alpha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图片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4" t="77312" b="4622"/>
            <a:stretch>
              <a:fillRect/>
            </a:stretch>
          </p:blipFill>
          <p:spPr bwMode="auto">
            <a:xfrm>
              <a:off x="8407980" y="2084388"/>
              <a:ext cx="769938" cy="36195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  <a:alpha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1" descr="图片1副本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31" t="19391" r="15657" b="15236"/>
            <a:stretch>
              <a:fillRect/>
            </a:stretch>
          </p:blipFill>
          <p:spPr bwMode="auto">
            <a:xfrm>
              <a:off x="9517643" y="1479550"/>
              <a:ext cx="444500" cy="74930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  <a:alpha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4"/>
            <p:cNvSpPr>
              <a:spLocks noChangeArrowheads="1"/>
            </p:cNvSpPr>
            <p:nvPr/>
          </p:nvSpPr>
          <p:spPr bwMode="auto">
            <a:xfrm>
              <a:off x="3332743" y="2078038"/>
              <a:ext cx="869950" cy="251396"/>
            </a:xfrm>
            <a:prstGeom prst="rect">
              <a:avLst/>
            </a:prstGeom>
            <a:solidFill>
              <a:srgbClr val="FA9618"/>
            </a:solidFill>
            <a:ln w="9525">
              <a:solidFill>
                <a:schemeClr val="bg1">
                  <a:lumMod val="85000"/>
                  <a:alpha val="75000"/>
                </a:schemeClr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ts val="75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路灯监控</a:t>
              </a:r>
              <a:endPara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4"/>
            <p:cNvSpPr>
              <a:spLocks noChangeArrowheads="1"/>
            </p:cNvSpPr>
            <p:nvPr/>
          </p:nvSpPr>
          <p:spPr bwMode="auto">
            <a:xfrm>
              <a:off x="4343188" y="2013088"/>
              <a:ext cx="1878011" cy="586591"/>
            </a:xfrm>
            <a:prstGeom prst="rect">
              <a:avLst/>
            </a:prstGeom>
            <a:solidFill>
              <a:srgbClr val="FA9618"/>
            </a:solidFill>
            <a:ln w="9525">
              <a:solidFill>
                <a:schemeClr val="bg1">
                  <a:lumMod val="85000"/>
                  <a:alpha val="75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ts val="75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无线抄表</a:t>
              </a: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（水、电、燃气、热表等）</a:t>
              </a:r>
              <a:endPara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cxnSp>
          <p:nvCxnSpPr>
            <p:cNvPr id="18" name="AutoShape 42"/>
            <p:cNvCxnSpPr>
              <a:cxnSpLocks noChangeShapeType="1"/>
            </p:cNvCxnSpPr>
            <p:nvPr/>
          </p:nvCxnSpPr>
          <p:spPr bwMode="auto">
            <a:xfrm>
              <a:off x="5756855" y="2943225"/>
              <a:ext cx="0" cy="0"/>
            </a:xfrm>
            <a:prstGeom prst="straightConnector1">
              <a:avLst/>
            </a:prstGeom>
            <a:noFill/>
            <a:ln w="9525">
              <a:solidFill>
                <a:schemeClr val="bg1">
                  <a:lumMod val="85000"/>
                  <a:alpha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43"/>
            <p:cNvCxnSpPr>
              <a:cxnSpLocks noChangeShapeType="1"/>
              <a:stCxn id="17" idx="2"/>
            </p:cNvCxnSpPr>
            <p:nvPr/>
          </p:nvCxnSpPr>
          <p:spPr bwMode="auto">
            <a:xfrm>
              <a:off x="5282194" y="2599680"/>
              <a:ext cx="17461" cy="96267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4"/>
            <p:cNvCxnSpPr>
              <a:cxnSpLocks noChangeShapeType="1"/>
            </p:cNvCxnSpPr>
            <p:nvPr/>
          </p:nvCxnSpPr>
          <p:spPr bwMode="auto">
            <a:xfrm>
              <a:off x="3745493" y="2427288"/>
              <a:ext cx="9525" cy="2338387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45"/>
            <p:cNvCxnSpPr>
              <a:cxnSpLocks noChangeShapeType="1"/>
            </p:cNvCxnSpPr>
            <p:nvPr/>
          </p:nvCxnSpPr>
          <p:spPr bwMode="auto">
            <a:xfrm>
              <a:off x="6710148" y="2476860"/>
              <a:ext cx="10320" cy="1723665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矩形 4"/>
            <p:cNvSpPr>
              <a:spLocks noChangeArrowheads="1"/>
            </p:cNvSpPr>
            <p:nvPr/>
          </p:nvSpPr>
          <p:spPr bwMode="auto">
            <a:xfrm>
              <a:off x="6374393" y="2157783"/>
              <a:ext cx="869950" cy="251396"/>
            </a:xfrm>
            <a:prstGeom prst="rect">
              <a:avLst/>
            </a:prstGeom>
            <a:solidFill>
              <a:srgbClr val="FA9618"/>
            </a:solidFill>
            <a:ln w="9525">
              <a:solidFill>
                <a:schemeClr val="bg1">
                  <a:lumMod val="85000"/>
                  <a:alpha val="75000"/>
                </a:schemeClr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ts val="75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垃圾管理</a:t>
              </a:r>
              <a:endPara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4"/>
            <p:cNvSpPr>
              <a:spLocks noChangeArrowheads="1"/>
            </p:cNvSpPr>
            <p:nvPr/>
          </p:nvSpPr>
          <p:spPr bwMode="auto">
            <a:xfrm>
              <a:off x="1821231" y="2225464"/>
              <a:ext cx="1312863" cy="251396"/>
            </a:xfrm>
            <a:prstGeom prst="rect">
              <a:avLst/>
            </a:prstGeom>
            <a:solidFill>
              <a:srgbClr val="FA9618"/>
            </a:solidFill>
            <a:ln w="9525">
              <a:solidFill>
                <a:schemeClr val="bg1">
                  <a:lumMod val="85000"/>
                  <a:alpha val="75000"/>
                </a:schemeClr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ts val="75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自动售货机监控</a:t>
              </a:r>
              <a:endPara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cxnSp>
          <p:nvCxnSpPr>
            <p:cNvPr id="24" name="AutoShape 48"/>
            <p:cNvCxnSpPr>
              <a:cxnSpLocks noChangeShapeType="1"/>
            </p:cNvCxnSpPr>
            <p:nvPr/>
          </p:nvCxnSpPr>
          <p:spPr bwMode="auto">
            <a:xfrm>
              <a:off x="2494602" y="2476860"/>
              <a:ext cx="34342" cy="104739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49"/>
            <p:cNvCxnSpPr>
              <a:cxnSpLocks noChangeShapeType="1"/>
            </p:cNvCxnSpPr>
            <p:nvPr/>
          </p:nvCxnSpPr>
          <p:spPr bwMode="auto">
            <a:xfrm>
              <a:off x="6099755" y="4287838"/>
              <a:ext cx="0" cy="80645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85000"/>
                  <a:alpha val="75000"/>
                </a:schemeClr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矩形 4"/>
            <p:cNvSpPr>
              <a:spLocks noChangeArrowheads="1"/>
            </p:cNvSpPr>
            <p:nvPr/>
          </p:nvSpPr>
          <p:spPr bwMode="auto">
            <a:xfrm>
              <a:off x="5534605" y="3925888"/>
              <a:ext cx="1106488" cy="418994"/>
            </a:xfrm>
            <a:prstGeom prst="rect">
              <a:avLst/>
            </a:prstGeom>
            <a:solidFill>
              <a:srgbClr val="FA9618"/>
            </a:solidFill>
            <a:ln w="9525">
              <a:solidFill>
                <a:schemeClr val="bg1">
                  <a:lumMod val="85000"/>
                  <a:alpha val="75000"/>
                </a:schemeClr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ts val="75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交通流量监控</a:t>
              </a:r>
              <a:endPara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cxnSp>
          <p:nvCxnSpPr>
            <p:cNvPr id="27" name="AutoShape 51"/>
            <p:cNvCxnSpPr>
              <a:cxnSpLocks noChangeShapeType="1"/>
            </p:cNvCxnSpPr>
            <p:nvPr/>
          </p:nvCxnSpPr>
          <p:spPr bwMode="auto">
            <a:xfrm>
              <a:off x="4447168" y="4386263"/>
              <a:ext cx="0" cy="517525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85000"/>
                  <a:alpha val="75000"/>
                </a:schemeClr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矩形 4"/>
            <p:cNvSpPr>
              <a:spLocks noChangeArrowheads="1"/>
            </p:cNvSpPr>
            <p:nvPr/>
          </p:nvSpPr>
          <p:spPr bwMode="auto">
            <a:xfrm>
              <a:off x="3885193" y="4048125"/>
              <a:ext cx="1106487" cy="418994"/>
            </a:xfrm>
            <a:prstGeom prst="rect">
              <a:avLst/>
            </a:prstGeom>
            <a:solidFill>
              <a:srgbClr val="FA9618"/>
            </a:solidFill>
            <a:ln w="9525">
              <a:solidFill>
                <a:schemeClr val="bg1">
                  <a:lumMod val="85000"/>
                  <a:alpha val="75000"/>
                </a:schemeClr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ts val="75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桥梁负载监控</a:t>
              </a:r>
              <a:endPara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4"/>
            <p:cNvSpPr>
              <a:spLocks noChangeArrowheads="1"/>
            </p:cNvSpPr>
            <p:nvPr/>
          </p:nvSpPr>
          <p:spPr bwMode="auto">
            <a:xfrm>
              <a:off x="7284055" y="2040752"/>
              <a:ext cx="957262" cy="586591"/>
            </a:xfrm>
            <a:prstGeom prst="rect">
              <a:avLst/>
            </a:prstGeom>
            <a:solidFill>
              <a:srgbClr val="FA9618"/>
            </a:solidFill>
            <a:ln w="9525">
              <a:solidFill>
                <a:schemeClr val="bg1">
                  <a:lumMod val="85000"/>
                  <a:alpha val="75000"/>
                </a:schemeClr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ts val="75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公共饮水机</a:t>
              </a: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水质监控</a:t>
              </a:r>
              <a:endPara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4"/>
            <p:cNvSpPr>
              <a:spLocks noChangeArrowheads="1"/>
            </p:cNvSpPr>
            <p:nvPr/>
          </p:nvSpPr>
          <p:spPr bwMode="auto">
            <a:xfrm>
              <a:off x="9336668" y="2263775"/>
              <a:ext cx="828675" cy="251396"/>
            </a:xfrm>
            <a:prstGeom prst="rect">
              <a:avLst/>
            </a:prstGeom>
            <a:solidFill>
              <a:srgbClr val="FA9618"/>
            </a:solidFill>
            <a:ln w="9525">
              <a:solidFill>
                <a:schemeClr val="bg1">
                  <a:lumMod val="85000"/>
                  <a:alpha val="75000"/>
                </a:schemeClr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ts val="75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 b="1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烟雾监测</a:t>
              </a:r>
              <a:endParaRPr lang="zh-CN" altLang="zh-CN" sz="12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cxnSp>
          <p:nvCxnSpPr>
            <p:cNvPr id="31" name="AutoShape 57"/>
            <p:cNvCxnSpPr>
              <a:cxnSpLocks noChangeShapeType="1"/>
            </p:cNvCxnSpPr>
            <p:nvPr/>
          </p:nvCxnSpPr>
          <p:spPr bwMode="auto">
            <a:xfrm>
              <a:off x="8811205" y="2779713"/>
              <a:ext cx="1588" cy="1635125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矩形 4"/>
            <p:cNvSpPr>
              <a:spLocks noChangeArrowheads="1"/>
            </p:cNvSpPr>
            <p:nvPr/>
          </p:nvSpPr>
          <p:spPr bwMode="auto">
            <a:xfrm>
              <a:off x="8385755" y="2481263"/>
              <a:ext cx="828675" cy="251396"/>
            </a:xfrm>
            <a:prstGeom prst="rect">
              <a:avLst/>
            </a:prstGeom>
            <a:solidFill>
              <a:srgbClr val="FA9618"/>
            </a:solidFill>
            <a:ln w="9525">
              <a:solidFill>
                <a:schemeClr val="bg1">
                  <a:lumMod val="85000"/>
                  <a:alpha val="75000"/>
                </a:schemeClr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ts val="75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 b="1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物品追踪</a:t>
              </a:r>
              <a:endParaRPr lang="zh-CN" altLang="zh-CN" sz="12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cxnSp>
          <p:nvCxnSpPr>
            <p:cNvPr id="33" name="AutoShape 59"/>
            <p:cNvCxnSpPr>
              <a:cxnSpLocks noChangeShapeType="1"/>
            </p:cNvCxnSpPr>
            <p:nvPr/>
          </p:nvCxnSpPr>
          <p:spPr bwMode="auto">
            <a:xfrm>
              <a:off x="1754768" y="4200525"/>
              <a:ext cx="0" cy="80645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85000"/>
                  <a:alpha val="75000"/>
                </a:schemeClr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" name="矩形 4"/>
            <p:cNvSpPr>
              <a:spLocks noChangeArrowheads="1"/>
            </p:cNvSpPr>
            <p:nvPr/>
          </p:nvSpPr>
          <p:spPr bwMode="auto">
            <a:xfrm>
              <a:off x="1340430" y="3851275"/>
              <a:ext cx="828675" cy="251396"/>
            </a:xfrm>
            <a:prstGeom prst="rect">
              <a:avLst/>
            </a:prstGeom>
            <a:solidFill>
              <a:srgbClr val="FA9618"/>
            </a:solidFill>
            <a:ln w="9525">
              <a:solidFill>
                <a:schemeClr val="bg1">
                  <a:lumMod val="85000"/>
                  <a:alpha val="75000"/>
                </a:schemeClr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ts val="75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井盖管理</a:t>
              </a:r>
              <a:endPara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cxnSp>
          <p:nvCxnSpPr>
            <p:cNvPr id="35" name="AutoShape 62"/>
            <p:cNvCxnSpPr>
              <a:cxnSpLocks noChangeShapeType="1"/>
              <a:stCxn id="29" idx="2"/>
            </p:cNvCxnSpPr>
            <p:nvPr/>
          </p:nvCxnSpPr>
          <p:spPr bwMode="auto">
            <a:xfrm>
              <a:off x="7762686" y="2627343"/>
              <a:ext cx="20639" cy="1011206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AutoShape 63"/>
            <p:cNvCxnSpPr>
              <a:cxnSpLocks noChangeShapeType="1"/>
            </p:cNvCxnSpPr>
            <p:nvPr/>
          </p:nvCxnSpPr>
          <p:spPr bwMode="auto">
            <a:xfrm>
              <a:off x="3088268" y="4368800"/>
              <a:ext cx="0" cy="80645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85000"/>
                  <a:alpha val="75000"/>
                </a:schemeClr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矩形 4"/>
            <p:cNvSpPr>
              <a:spLocks noChangeArrowheads="1"/>
            </p:cNvSpPr>
            <p:nvPr/>
          </p:nvSpPr>
          <p:spPr bwMode="auto">
            <a:xfrm>
              <a:off x="2673930" y="4048125"/>
              <a:ext cx="828675" cy="251396"/>
            </a:xfrm>
            <a:prstGeom prst="rect">
              <a:avLst/>
            </a:prstGeom>
            <a:solidFill>
              <a:srgbClr val="FA9618"/>
            </a:solidFill>
            <a:ln w="9525">
              <a:solidFill>
                <a:schemeClr val="bg1">
                  <a:lumMod val="85000"/>
                  <a:alpha val="75000"/>
                </a:schemeClr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ts val="75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车位管理</a:t>
              </a:r>
              <a:endPara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cxnSp>
          <p:nvCxnSpPr>
            <p:cNvPr id="38" name="AutoShape 69"/>
            <p:cNvCxnSpPr>
              <a:cxnSpLocks noChangeShapeType="1"/>
            </p:cNvCxnSpPr>
            <p:nvPr/>
          </p:nvCxnSpPr>
          <p:spPr bwMode="auto">
            <a:xfrm>
              <a:off x="9776405" y="2565400"/>
              <a:ext cx="0" cy="107315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" name="矩形 4"/>
            <p:cNvSpPr>
              <a:spLocks noChangeArrowheads="1"/>
            </p:cNvSpPr>
            <p:nvPr/>
          </p:nvSpPr>
          <p:spPr bwMode="auto">
            <a:xfrm>
              <a:off x="7350705" y="4048125"/>
              <a:ext cx="1106488" cy="418994"/>
            </a:xfrm>
            <a:prstGeom prst="rect">
              <a:avLst/>
            </a:prstGeom>
            <a:solidFill>
              <a:srgbClr val="FA9618"/>
            </a:solidFill>
            <a:ln w="9525">
              <a:solidFill>
                <a:schemeClr val="bg1">
                  <a:lumMod val="85000"/>
                  <a:alpha val="75000"/>
                </a:schemeClr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ts val="75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电力线路监控</a:t>
              </a:r>
              <a:endPara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cxnSp>
          <p:nvCxnSpPr>
            <p:cNvPr id="40" name="AutoShape 51"/>
            <p:cNvCxnSpPr>
              <a:cxnSpLocks noChangeShapeType="1"/>
            </p:cNvCxnSpPr>
            <p:nvPr/>
          </p:nvCxnSpPr>
          <p:spPr bwMode="auto">
            <a:xfrm>
              <a:off x="7896805" y="4368800"/>
              <a:ext cx="0" cy="517525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85000"/>
                  <a:alpha val="75000"/>
                </a:schemeClr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51"/>
            <p:cNvCxnSpPr>
              <a:cxnSpLocks noChangeShapeType="1"/>
            </p:cNvCxnSpPr>
            <p:nvPr/>
          </p:nvCxnSpPr>
          <p:spPr bwMode="auto">
            <a:xfrm>
              <a:off x="9566855" y="4248150"/>
              <a:ext cx="0" cy="517525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85000"/>
                  <a:alpha val="75000"/>
                </a:schemeClr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矩形 4"/>
            <p:cNvSpPr>
              <a:spLocks noChangeArrowheads="1"/>
            </p:cNvSpPr>
            <p:nvPr/>
          </p:nvSpPr>
          <p:spPr bwMode="auto">
            <a:xfrm>
              <a:off x="8952493" y="3929063"/>
              <a:ext cx="1293812" cy="251396"/>
            </a:xfrm>
            <a:prstGeom prst="rect">
              <a:avLst/>
            </a:prstGeom>
            <a:solidFill>
              <a:srgbClr val="FA9618"/>
            </a:solidFill>
            <a:ln w="9525">
              <a:solidFill>
                <a:schemeClr val="bg1">
                  <a:lumMod val="85000"/>
                  <a:alpha val="75000"/>
                </a:schemeClr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ts val="75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defTabSz="457200" eaLnBrk="0" fontAlgn="base" hangingPunct="0"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温度、压力监测</a:t>
              </a:r>
              <a:endPara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068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2A9D52E-DB9F-4F8C-AF3A-2FB6C57C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99" y="838783"/>
            <a:ext cx="7647508" cy="24170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5B0FC5F-07C0-4FA8-A723-D2AEA7314780}"/>
              </a:ext>
            </a:extLst>
          </p:cNvPr>
          <p:cNvSpPr txBox="1"/>
          <p:nvPr/>
        </p:nvSpPr>
        <p:spPr>
          <a:xfrm>
            <a:off x="498099" y="3701345"/>
            <a:ext cx="751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ASR6505</a:t>
            </a:r>
            <a:r>
              <a:rPr lang="zh-CN" altLang="en-US" dirty="0"/>
              <a:t>内部结构：由</a:t>
            </a:r>
            <a:r>
              <a:rPr lang="en-US" altLang="zh-CN" dirty="0"/>
              <a:t>SX1262</a:t>
            </a:r>
            <a:r>
              <a:rPr lang="zh-CN" altLang="en-US" dirty="0"/>
              <a:t>集成</a:t>
            </a:r>
            <a:r>
              <a:rPr lang="en-US" altLang="zh-CN" dirty="0"/>
              <a:t>stm8L152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A4DA48-3962-495C-8431-8C001A0EE955}"/>
              </a:ext>
            </a:extLst>
          </p:cNvPr>
          <p:cNvSpPr txBox="1"/>
          <p:nvPr/>
        </p:nvSpPr>
        <p:spPr>
          <a:xfrm>
            <a:off x="911425" y="4137567"/>
            <a:ext cx="10304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特点：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sx1262</a:t>
            </a:r>
            <a:r>
              <a:rPr lang="zh-CN" altLang="en-US" dirty="0"/>
              <a:t>发射功率：发送功率最大</a:t>
            </a:r>
            <a:r>
              <a:rPr lang="en-US" altLang="zh-CN" dirty="0"/>
              <a:t>22dBm</a:t>
            </a:r>
            <a:r>
              <a:rPr lang="zh-CN" altLang="en-US" dirty="0"/>
              <a:t>，</a:t>
            </a:r>
            <a:r>
              <a:rPr lang="en-US" altLang="zh-CN" dirty="0"/>
              <a:t>sx1278</a:t>
            </a:r>
            <a:r>
              <a:rPr lang="zh-CN" altLang="en-US" dirty="0"/>
              <a:t>只有</a:t>
            </a:r>
            <a:r>
              <a:rPr lang="en-US" altLang="zh-CN" dirty="0"/>
              <a:t>20dBm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Sx1262</a:t>
            </a:r>
            <a:r>
              <a:rPr lang="zh-CN" altLang="en-US" dirty="0"/>
              <a:t>天线引脚：</a:t>
            </a:r>
            <a:r>
              <a:rPr lang="en-US" altLang="zh-CN" dirty="0"/>
              <a:t>sx1278</a:t>
            </a:r>
            <a:r>
              <a:rPr lang="zh-CN" altLang="en-US" dirty="0"/>
              <a:t>高频和低频引脚是分开的，</a:t>
            </a:r>
            <a:r>
              <a:rPr lang="en-US" altLang="zh-CN" dirty="0"/>
              <a:t>sx1262</a:t>
            </a:r>
            <a:r>
              <a:rPr lang="zh-CN" altLang="en-US" dirty="0"/>
              <a:t>所有频段都是一个引脚；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Sx1262</a:t>
            </a:r>
            <a:r>
              <a:rPr lang="zh-CN" altLang="en-US" dirty="0"/>
              <a:t>接收设计：</a:t>
            </a:r>
            <a:r>
              <a:rPr lang="en-US" altLang="zh-CN" dirty="0"/>
              <a:t>sx1262</a:t>
            </a:r>
            <a:r>
              <a:rPr lang="zh-CN" altLang="en-US" dirty="0"/>
              <a:t>接收为两个引脚，是天线端转成一个差分信号，抗干扰能力更强；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集成的</a:t>
            </a:r>
            <a:r>
              <a:rPr lang="en-US" altLang="zh-CN" dirty="0"/>
              <a:t>MCU</a:t>
            </a:r>
            <a:r>
              <a:rPr lang="zh-CN" altLang="en-US" dirty="0"/>
              <a:t>为</a:t>
            </a:r>
            <a:r>
              <a:rPr lang="en-US" altLang="zh-CN" dirty="0"/>
              <a:t>stm8L152</a:t>
            </a:r>
            <a:r>
              <a:rPr lang="zh-CN" altLang="en-US" dirty="0"/>
              <a:t>系列，支持</a:t>
            </a:r>
            <a:r>
              <a:rPr lang="en-US" altLang="zh-CN" dirty="0"/>
              <a:t>LCD</a:t>
            </a:r>
            <a:r>
              <a:rPr lang="zh-CN" altLang="en-US" dirty="0"/>
              <a:t>控制，且功耗很低；</a:t>
            </a:r>
            <a:r>
              <a:rPr lang="en-US" altLang="zh-CN" dirty="0"/>
              <a:t>      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60399" y="268533"/>
            <a:ext cx="3347369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硬件构成</a:t>
            </a:r>
          </a:p>
        </p:txBody>
      </p:sp>
    </p:spTree>
    <p:extLst>
      <p:ext uri="{BB962C8B-B14F-4D97-AF65-F5344CB8AC3E}">
        <p14:creationId xmlns:p14="http://schemas.microsoft.com/office/powerpoint/2010/main" val="523981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5F0C0BE-1275-44A4-8ACD-EAB98926CAF8}"/>
              </a:ext>
            </a:extLst>
          </p:cNvPr>
          <p:cNvSpPr txBox="1"/>
          <p:nvPr/>
        </p:nvSpPr>
        <p:spPr>
          <a:xfrm>
            <a:off x="660399" y="1926771"/>
            <a:ext cx="81359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2000" dirty="0"/>
              <a:t>支持频率范围：</a:t>
            </a:r>
            <a:r>
              <a:rPr lang="en-US" altLang="zh-CN" sz="2000" dirty="0"/>
              <a:t>15MHz~960Mhz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2000" dirty="0"/>
              <a:t>最大输出功率：</a:t>
            </a:r>
            <a:r>
              <a:rPr lang="en-US" altLang="zh-CN" sz="2000" dirty="0"/>
              <a:t>22dBm</a:t>
            </a:r>
            <a:r>
              <a:rPr lang="zh-CN" altLang="en-US" sz="2000" dirty="0"/>
              <a:t>，一般能做到</a:t>
            </a:r>
            <a:r>
              <a:rPr lang="en-US" altLang="zh-CN" sz="2000" dirty="0"/>
              <a:t>21dBm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2000" dirty="0"/>
              <a:t>接收灵敏度：</a:t>
            </a:r>
            <a:r>
              <a:rPr lang="en-US" altLang="zh-CN" sz="2000" dirty="0"/>
              <a:t>-140dBm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2000" dirty="0"/>
              <a:t>带</a:t>
            </a:r>
            <a:r>
              <a:rPr lang="en-US" altLang="zh-CN" sz="2000" dirty="0"/>
              <a:t>RTC</a:t>
            </a:r>
            <a:r>
              <a:rPr lang="zh-CN" altLang="en-US" sz="2000" dirty="0"/>
              <a:t>睡眠电流：</a:t>
            </a:r>
            <a:r>
              <a:rPr lang="en-US" altLang="zh-CN" sz="2000" dirty="0"/>
              <a:t>2uA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2000" dirty="0"/>
              <a:t>发射电流：</a:t>
            </a:r>
            <a:r>
              <a:rPr lang="en-US" altLang="zh-CN" sz="2000" dirty="0"/>
              <a:t>22dBm</a:t>
            </a:r>
            <a:r>
              <a:rPr lang="zh-CN" altLang="en-US" sz="2000" dirty="0"/>
              <a:t>：</a:t>
            </a:r>
            <a:r>
              <a:rPr lang="en-US" altLang="zh-CN" sz="2000" dirty="0"/>
              <a:t>108mA</a:t>
            </a:r>
            <a:r>
              <a:rPr lang="zh-CN" altLang="en-US" sz="2000" dirty="0"/>
              <a:t>；</a:t>
            </a:r>
            <a:r>
              <a:rPr lang="en-US" altLang="zh-CN" sz="2000" dirty="0"/>
              <a:t>17dBm</a:t>
            </a:r>
            <a:r>
              <a:rPr lang="zh-CN" altLang="en-US" sz="2000" dirty="0"/>
              <a:t>：</a:t>
            </a:r>
            <a:r>
              <a:rPr lang="en-US" altLang="zh-CN" sz="2000" dirty="0"/>
              <a:t>50mA</a:t>
            </a:r>
            <a:r>
              <a:rPr lang="zh-CN" altLang="en-US" sz="2000" dirty="0"/>
              <a:t>；</a:t>
            </a:r>
            <a:r>
              <a:rPr lang="en-US" altLang="zh-CN" sz="2000" dirty="0"/>
              <a:t>14dBm:40mA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2000" dirty="0"/>
              <a:t>接收电流：</a:t>
            </a:r>
            <a:r>
              <a:rPr lang="en-US" altLang="zh-CN" sz="2000" dirty="0"/>
              <a:t>10mA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2000" dirty="0"/>
              <a:t>MCU</a:t>
            </a:r>
            <a:r>
              <a:rPr lang="zh-CN" altLang="en-US" sz="2000" dirty="0"/>
              <a:t>资源：</a:t>
            </a:r>
            <a:r>
              <a:rPr lang="en-US" altLang="zh-CN" sz="2000" dirty="0"/>
              <a:t>1</a:t>
            </a:r>
            <a:r>
              <a:rPr lang="zh-CN" altLang="en-US" sz="2000" dirty="0"/>
              <a:t>个</a:t>
            </a:r>
            <a:r>
              <a:rPr lang="en-US" altLang="zh-CN" sz="2000" dirty="0"/>
              <a:t>IIC</a:t>
            </a:r>
            <a:r>
              <a:rPr lang="zh-CN" altLang="en-US" sz="2000" dirty="0"/>
              <a:t>硬件接口、</a:t>
            </a:r>
            <a:r>
              <a:rPr lang="en-US" altLang="zh-CN" sz="2000" dirty="0"/>
              <a:t>2</a:t>
            </a:r>
            <a:r>
              <a:rPr lang="zh-CN" altLang="en-US" sz="2000" dirty="0"/>
              <a:t>个串口、</a:t>
            </a:r>
            <a:r>
              <a:rPr lang="en-US" altLang="zh-CN" sz="2000" dirty="0"/>
              <a:t>1</a:t>
            </a:r>
            <a:r>
              <a:rPr lang="zh-CN" altLang="en-US" sz="2000" dirty="0"/>
              <a:t>个</a:t>
            </a:r>
            <a:r>
              <a:rPr lang="en-US" altLang="zh-CN" sz="2000" dirty="0"/>
              <a:t>SPI</a:t>
            </a:r>
            <a:r>
              <a:rPr lang="zh-CN" altLang="en-US" sz="2000" dirty="0"/>
              <a:t>、</a:t>
            </a:r>
            <a:r>
              <a:rPr lang="en-US" altLang="zh-CN" sz="2000" dirty="0"/>
              <a:t>3</a:t>
            </a:r>
            <a:r>
              <a:rPr lang="zh-CN" altLang="en-US" sz="2000" dirty="0"/>
              <a:t>个</a:t>
            </a:r>
            <a:r>
              <a:rPr lang="en-US" altLang="zh-CN" sz="2000" dirty="0"/>
              <a:t>ADC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indent="-342900">
              <a:buFont typeface="+mj-ea"/>
              <a:buAutoNum type="circleNumDbPlain"/>
            </a:pP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60399" y="268533"/>
            <a:ext cx="3347369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性能指标</a:t>
            </a:r>
          </a:p>
        </p:txBody>
      </p:sp>
    </p:spTree>
    <p:extLst>
      <p:ext uri="{BB962C8B-B14F-4D97-AF65-F5344CB8AC3E}">
        <p14:creationId xmlns:p14="http://schemas.microsoft.com/office/powerpoint/2010/main" val="367466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B7C6FC-90E2-47C0-8295-3A95F2D69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8" b="2777"/>
          <a:stretch/>
        </p:blipFill>
        <p:spPr>
          <a:xfrm>
            <a:off x="2855640" y="101959"/>
            <a:ext cx="6743344" cy="6673381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60399" y="268533"/>
            <a:ext cx="3347369" cy="792088"/>
          </a:xfrm>
          <a:prstGeom prst="roundRect">
            <a:avLst/>
          </a:prstGeom>
          <a:solidFill>
            <a:srgbClr val="F27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ASR6505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引脚描述</a:t>
            </a:r>
          </a:p>
        </p:txBody>
      </p:sp>
    </p:spTree>
    <p:extLst>
      <p:ext uri="{BB962C8B-B14F-4D97-AF65-F5344CB8AC3E}">
        <p14:creationId xmlns:p14="http://schemas.microsoft.com/office/powerpoint/2010/main" val="13411490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955e3fb6-be67-45d2-8c28-d5b98ee8fec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vert="horz" wrap="square" lIns="90000" rtlCol="0" anchor="t">
        <a:spAutoFit/>
      </a:bodyPr>
      <a:lstStyle>
        <a:defPPr algn="just">
          <a:defRPr sz="2400" b="1" dirty="0" smtClean="0">
            <a:solidFill>
              <a:schemeClr val="tx2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vert="horz" wrap="square" lIns="90000" rtlCol="0" anchor="t">
        <a:spAutoFit/>
      </a:bodyPr>
      <a:lstStyle>
        <a:defPPr algn="just">
          <a:defRPr sz="2400" b="1" dirty="0" smtClean="0">
            <a:solidFill>
              <a:schemeClr val="tx2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25521</TotalTime>
  <Words>1333</Words>
  <Application>Microsoft Office PowerPoint</Application>
  <PresentationFormat>宽屏</PresentationFormat>
  <Paragraphs>191</Paragraphs>
  <Slides>36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36</vt:i4>
      </vt:variant>
    </vt:vector>
  </HeadingPairs>
  <TitlesOfParts>
    <vt:vector size="47" baseType="lpstr">
      <vt:lpstr>TimesNewRomanPSMT</vt:lpstr>
      <vt:lpstr>等线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ASR6505 硬件软件开始啦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Emily.Hai 海粟一</dc:creator>
  <cp:lastModifiedBy>张俊</cp:lastModifiedBy>
  <cp:revision>1364</cp:revision>
  <cp:lastPrinted>2017-01-05T06:27:59Z</cp:lastPrinted>
  <dcterms:created xsi:type="dcterms:W3CDTF">2014-12-04T11:06:00Z</dcterms:created>
  <dcterms:modified xsi:type="dcterms:W3CDTF">2020-02-25T10:00:38Z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